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8" r:id="rId3"/>
    <p:sldId id="276" r:id="rId4"/>
    <p:sldId id="279" r:id="rId5"/>
    <p:sldId id="269" r:id="rId6"/>
    <p:sldId id="270" r:id="rId7"/>
    <p:sldId id="271" r:id="rId8"/>
    <p:sldId id="272" r:id="rId9"/>
    <p:sldId id="273" r:id="rId10"/>
    <p:sldId id="274" r:id="rId11"/>
    <p:sldId id="275" r:id="rId12"/>
    <p:sldId id="277" r:id="rId13"/>
    <p:sldId id="280" r:id="rId14"/>
    <p:sldId id="294" r:id="rId15"/>
    <p:sldId id="299" r:id="rId16"/>
    <p:sldId id="295" r:id="rId17"/>
    <p:sldId id="300" r:id="rId18"/>
    <p:sldId id="296" r:id="rId19"/>
    <p:sldId id="297" r:id="rId20"/>
    <p:sldId id="257" r:id="rId21"/>
    <p:sldId id="281" r:id="rId22"/>
    <p:sldId id="264" r:id="rId23"/>
    <p:sldId id="298" r:id="rId24"/>
    <p:sldId id="282" r:id="rId25"/>
    <p:sldId id="266" r:id="rId26"/>
    <p:sldId id="283" r:id="rId27"/>
    <p:sldId id="265" r:id="rId28"/>
    <p:sldId id="267" r:id="rId29"/>
    <p:sldId id="291" r:id="rId30"/>
    <p:sldId id="304" r:id="rId31"/>
    <p:sldId id="262" r:id="rId32"/>
    <p:sldId id="301" r:id="rId33"/>
    <p:sldId id="259" r:id="rId34"/>
    <p:sldId id="284" r:id="rId35"/>
    <p:sldId id="286" r:id="rId36"/>
    <p:sldId id="287" r:id="rId37"/>
    <p:sldId id="288" r:id="rId38"/>
    <p:sldId id="289" r:id="rId39"/>
    <p:sldId id="290" r:id="rId40"/>
    <p:sldId id="302" r:id="rId41"/>
    <p:sldId id="261" r:id="rId42"/>
    <p:sldId id="303" r:id="rId43"/>
    <p:sldId id="309" r:id="rId44"/>
    <p:sldId id="263" r:id="rId45"/>
    <p:sldId id="292" r:id="rId46"/>
    <p:sldId id="293" r:id="rId47"/>
    <p:sldId id="258" r:id="rId48"/>
    <p:sldId id="305" r:id="rId49"/>
    <p:sldId id="310" r:id="rId50"/>
    <p:sldId id="31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93"/>
    <p:restoredTop sz="92416"/>
  </p:normalViewPr>
  <p:slideViewPr>
    <p:cSldViewPr snapToGrid="0" snapToObjects="1">
      <p:cViewPr varScale="1">
        <p:scale>
          <a:sx n="88" d="100"/>
          <a:sy n="88" d="100"/>
        </p:scale>
        <p:origin x="200"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1/24/19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1/24/19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1/24/19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1/24/19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380-E57F-0F49-90D3-3693EE598BA6}"/>
              </a:ext>
            </a:extLst>
          </p:cNvPr>
          <p:cNvSpPr>
            <a:spLocks noGrp="1"/>
          </p:cNvSpPr>
          <p:nvPr>
            <p:ph type="ctrTitle"/>
          </p:nvPr>
        </p:nvSpPr>
        <p:spPr/>
        <p:txBody>
          <a:bodyPr>
            <a:normAutofit/>
          </a:bodyPr>
          <a:lstStyle/>
          <a:p>
            <a:r>
              <a:rPr lang="en-US" sz="8800" dirty="0"/>
              <a:t>Hot Topics</a:t>
            </a:r>
          </a:p>
        </p:txBody>
      </p:sp>
      <p:sp>
        <p:nvSpPr>
          <p:cNvPr id="3" name="Subtitle 2">
            <a:extLst>
              <a:ext uri="{FF2B5EF4-FFF2-40B4-BE49-F238E27FC236}">
                <a16:creationId xmlns:a16="http://schemas.microsoft.com/office/drawing/2014/main" id="{325850FF-B187-C848-BDD0-D32F0FEB97F2}"/>
              </a:ext>
            </a:extLst>
          </p:cNvPr>
          <p:cNvSpPr>
            <a:spLocks noGrp="1"/>
          </p:cNvSpPr>
          <p:nvPr>
            <p:ph type="subTitle" idx="1"/>
          </p:nvPr>
        </p:nvSpPr>
        <p:spPr/>
        <p:txBody>
          <a:bodyPr>
            <a:normAutofit/>
          </a:bodyPr>
          <a:lstStyle/>
          <a:p>
            <a:r>
              <a:rPr lang="en-US" sz="3600" dirty="0"/>
              <a:t>Immigrants and Refugees</a:t>
            </a:r>
          </a:p>
        </p:txBody>
      </p:sp>
    </p:spTree>
    <p:extLst>
      <p:ext uri="{BB962C8B-B14F-4D97-AF65-F5344CB8AC3E}">
        <p14:creationId xmlns:p14="http://schemas.microsoft.com/office/powerpoint/2010/main" val="91126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2B748-5A05-5C4F-8D2C-28390156A75F}"/>
              </a:ext>
            </a:extLst>
          </p:cNvPr>
          <p:cNvSpPr>
            <a:spLocks noGrp="1"/>
          </p:cNvSpPr>
          <p:nvPr>
            <p:ph type="title"/>
          </p:nvPr>
        </p:nvSpPr>
        <p:spPr>
          <a:xfrm>
            <a:off x="914400" y="764373"/>
            <a:ext cx="10591800" cy="5800550"/>
          </a:xfrm>
        </p:spPr>
        <p:txBody>
          <a:bodyPr>
            <a:normAutofit/>
          </a:bodyPr>
          <a:lstStyle/>
          <a:p>
            <a:r>
              <a:rPr lang="en-US" dirty="0"/>
              <a:t>What are the Primary issues that thoughtful Christians have to work through in order to determine their views on immigrants and refugees? </a:t>
            </a:r>
            <a:r>
              <a:rPr lang="en-US" i="1" dirty="0">
                <a:solidFill>
                  <a:schemeClr val="accent2">
                    <a:lumMod val="60000"/>
                    <a:lumOff val="40000"/>
                  </a:schemeClr>
                </a:solidFill>
              </a:rPr>
              <a:t>In other words, what do you need to know to come to Biblically informed and thoughtful  conclusions on a topic as controversial as this?</a:t>
            </a:r>
          </a:p>
        </p:txBody>
      </p:sp>
    </p:spTree>
    <p:extLst>
      <p:ext uri="{BB962C8B-B14F-4D97-AF65-F5344CB8AC3E}">
        <p14:creationId xmlns:p14="http://schemas.microsoft.com/office/powerpoint/2010/main" val="322478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0A397-C9E3-0A40-BA24-04781C2C2D67}"/>
              </a:ext>
            </a:extLst>
          </p:cNvPr>
          <p:cNvSpPr>
            <a:spLocks noGrp="1"/>
          </p:cNvSpPr>
          <p:nvPr>
            <p:ph idx="1"/>
          </p:nvPr>
        </p:nvSpPr>
        <p:spPr>
          <a:xfrm>
            <a:off x="682171" y="246185"/>
            <a:ext cx="11240198" cy="6482861"/>
          </a:xfrm>
        </p:spPr>
        <p:txBody>
          <a:bodyPr>
            <a:normAutofit lnSpcReduction="10000"/>
          </a:bodyPr>
          <a:lstStyle/>
          <a:p>
            <a:pPr marL="0" indent="0">
              <a:buNone/>
            </a:pPr>
            <a:r>
              <a:rPr lang="en-US" sz="2600" dirty="0"/>
              <a:t>What does the Bible say about immigrants and refugees and how does it define key terms?</a:t>
            </a:r>
          </a:p>
          <a:p>
            <a:pPr marL="0" indent="0">
              <a:buNone/>
            </a:pPr>
            <a:r>
              <a:rPr lang="en-US" sz="2600" dirty="0"/>
              <a:t>Does the modern world use terms in the same way that the bible does and if not, how are they being used differently by government officials and position advocates today?</a:t>
            </a:r>
          </a:p>
          <a:p>
            <a:pPr marL="0" indent="0">
              <a:buNone/>
            </a:pPr>
            <a:r>
              <a:rPr lang="en-US" sz="2600" dirty="0"/>
              <a:t>How does the bible exhort Christians to sort out their dual status as citizens in the kingdom of God and citizen’s in a particular civil kingdom? And when these two kingdoms seem to be in conflict, how do we decide which to follow?</a:t>
            </a:r>
          </a:p>
          <a:p>
            <a:pPr marL="0" indent="0">
              <a:buNone/>
            </a:pPr>
            <a:r>
              <a:rPr lang="en-US" sz="2600" dirty="0"/>
              <a:t>How do Christians sort out the simultaneous calls to mercy and justice in a venue like immigration?</a:t>
            </a:r>
          </a:p>
          <a:p>
            <a:pPr marL="0" indent="0">
              <a:buNone/>
            </a:pPr>
            <a:r>
              <a:rPr lang="en-US" sz="2600" dirty="0"/>
              <a:t>Should we have a different position on immigrants than we do on refugees?</a:t>
            </a:r>
          </a:p>
          <a:p>
            <a:pPr marL="0" indent="0">
              <a:buNone/>
            </a:pPr>
            <a:r>
              <a:rPr lang="en-US" sz="2600" dirty="0"/>
              <a:t>Do Christians have a special duty toward foreign people who are also believers in Christ?</a:t>
            </a:r>
          </a:p>
          <a:p>
            <a:pPr marL="0" indent="0">
              <a:buNone/>
            </a:pPr>
            <a:r>
              <a:rPr lang="en-US" sz="2600" dirty="0"/>
              <a:t>Is it possible to be opposed to illegal immigration on a civil level and still kind and caring to illegal immigrants on a personal level?</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7039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70DF7-E517-0848-B52D-E8DC66037916}"/>
              </a:ext>
            </a:extLst>
          </p:cNvPr>
          <p:cNvSpPr>
            <a:spLocks noGrp="1"/>
          </p:cNvSpPr>
          <p:nvPr>
            <p:ph type="ctrTitle"/>
          </p:nvPr>
        </p:nvSpPr>
        <p:spPr>
          <a:xfrm>
            <a:off x="1371600" y="762000"/>
            <a:ext cx="9448800" cy="5052645"/>
          </a:xfrm>
        </p:spPr>
        <p:txBody>
          <a:bodyPr>
            <a:normAutofit/>
          </a:bodyPr>
          <a:lstStyle/>
          <a:p>
            <a:pPr algn="ctr"/>
            <a:r>
              <a:rPr lang="en-US" dirty="0"/>
              <a:t>Come back next week to interact on the Guidance the Bible gives us as we seek to answer these questions</a:t>
            </a:r>
          </a:p>
        </p:txBody>
      </p:sp>
    </p:spTree>
    <p:extLst>
      <p:ext uri="{BB962C8B-B14F-4D97-AF65-F5344CB8AC3E}">
        <p14:creationId xmlns:p14="http://schemas.microsoft.com/office/powerpoint/2010/main" val="381950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4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3380-E57F-0F49-90D3-3693EE598BA6}"/>
              </a:ext>
            </a:extLst>
          </p:cNvPr>
          <p:cNvSpPr>
            <a:spLocks noGrp="1"/>
          </p:cNvSpPr>
          <p:nvPr>
            <p:ph type="ctrTitle"/>
          </p:nvPr>
        </p:nvSpPr>
        <p:spPr/>
        <p:txBody>
          <a:bodyPr>
            <a:normAutofit/>
          </a:bodyPr>
          <a:lstStyle/>
          <a:p>
            <a:r>
              <a:rPr lang="en-US" sz="8800" dirty="0"/>
              <a:t>Hot Topics</a:t>
            </a:r>
          </a:p>
        </p:txBody>
      </p:sp>
      <p:sp>
        <p:nvSpPr>
          <p:cNvPr id="3" name="Subtitle 2">
            <a:extLst>
              <a:ext uri="{FF2B5EF4-FFF2-40B4-BE49-F238E27FC236}">
                <a16:creationId xmlns:a16="http://schemas.microsoft.com/office/drawing/2014/main" id="{325850FF-B187-C848-BDD0-D32F0FEB97F2}"/>
              </a:ext>
            </a:extLst>
          </p:cNvPr>
          <p:cNvSpPr>
            <a:spLocks noGrp="1"/>
          </p:cNvSpPr>
          <p:nvPr>
            <p:ph type="subTitle" idx="1"/>
          </p:nvPr>
        </p:nvSpPr>
        <p:spPr/>
        <p:txBody>
          <a:bodyPr>
            <a:normAutofit/>
          </a:bodyPr>
          <a:lstStyle/>
          <a:p>
            <a:r>
              <a:rPr lang="en-US" sz="3600" dirty="0"/>
              <a:t>Immigrants and Refugees- Week Two</a:t>
            </a:r>
          </a:p>
        </p:txBody>
      </p:sp>
    </p:spTree>
    <p:extLst>
      <p:ext uri="{BB962C8B-B14F-4D97-AF65-F5344CB8AC3E}">
        <p14:creationId xmlns:p14="http://schemas.microsoft.com/office/powerpoint/2010/main" val="220717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47A6-F479-4E45-A908-3C9B1A7EBCA2}"/>
              </a:ext>
            </a:extLst>
          </p:cNvPr>
          <p:cNvSpPr>
            <a:spLocks noGrp="1"/>
          </p:cNvSpPr>
          <p:nvPr>
            <p:ph type="title"/>
          </p:nvPr>
        </p:nvSpPr>
        <p:spPr>
          <a:xfrm>
            <a:off x="2344615" y="506465"/>
            <a:ext cx="9161585" cy="1293028"/>
          </a:xfrm>
        </p:spPr>
        <p:txBody>
          <a:bodyPr>
            <a:normAutofit/>
          </a:bodyPr>
          <a:lstStyle/>
          <a:p>
            <a:r>
              <a:rPr lang="en-US" dirty="0"/>
              <a:t>How does U.S. Civil Government define key terms in this debate?</a:t>
            </a:r>
          </a:p>
        </p:txBody>
      </p:sp>
      <p:sp>
        <p:nvSpPr>
          <p:cNvPr id="3" name="Content Placeholder 2">
            <a:extLst>
              <a:ext uri="{FF2B5EF4-FFF2-40B4-BE49-F238E27FC236}">
                <a16:creationId xmlns:a16="http://schemas.microsoft.com/office/drawing/2014/main" id="{457924D1-84A2-5242-8ED1-957ADBF39C4C}"/>
              </a:ext>
            </a:extLst>
          </p:cNvPr>
          <p:cNvSpPr>
            <a:spLocks noGrp="1"/>
          </p:cNvSpPr>
          <p:nvPr>
            <p:ph idx="1"/>
          </p:nvPr>
        </p:nvSpPr>
        <p:spPr>
          <a:xfrm>
            <a:off x="685800" y="2194560"/>
            <a:ext cx="10820400" cy="4393809"/>
          </a:xfrm>
        </p:spPr>
        <p:txBody>
          <a:bodyPr>
            <a:normAutofit/>
          </a:bodyPr>
          <a:lstStyle/>
          <a:p>
            <a:r>
              <a:rPr lang="en-US" sz="3600" dirty="0"/>
              <a:t>In civil parlance there is a difference between a </a:t>
            </a:r>
            <a:r>
              <a:rPr lang="en-US" sz="3600" i="1" dirty="0"/>
              <a:t>refugee</a:t>
            </a:r>
            <a:r>
              <a:rPr lang="en-US" sz="3600" dirty="0"/>
              <a:t> and an </a:t>
            </a:r>
            <a:r>
              <a:rPr lang="en-US" sz="3600" i="1" dirty="0"/>
              <a:t>immigrant</a:t>
            </a:r>
            <a:r>
              <a:rPr lang="en-US" sz="3600" dirty="0"/>
              <a:t>. </a:t>
            </a:r>
          </a:p>
          <a:p>
            <a:pPr lvl="1"/>
            <a:r>
              <a:rPr lang="en-US" sz="3600" dirty="0"/>
              <a:t>A refugee is a person “who has been persecuted or fears they will be persecuted on account of race, religion, nationality, and/or membership in a particular social group or political opinion.” </a:t>
            </a:r>
          </a:p>
          <a:p>
            <a:pPr lvl="2"/>
            <a:r>
              <a:rPr lang="en-US" sz="3400" dirty="0"/>
              <a:t>US Department of Homeland Security </a:t>
            </a:r>
          </a:p>
          <a:p>
            <a:endParaRPr lang="en-US" dirty="0"/>
          </a:p>
        </p:txBody>
      </p:sp>
    </p:spTree>
    <p:extLst>
      <p:ext uri="{BB962C8B-B14F-4D97-AF65-F5344CB8AC3E}">
        <p14:creationId xmlns:p14="http://schemas.microsoft.com/office/powerpoint/2010/main" val="603603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493848-1D44-B943-8636-A925EC35E219}"/>
              </a:ext>
            </a:extLst>
          </p:cNvPr>
          <p:cNvSpPr>
            <a:spLocks noGrp="1"/>
          </p:cNvSpPr>
          <p:nvPr>
            <p:ph idx="1"/>
          </p:nvPr>
        </p:nvSpPr>
        <p:spPr>
          <a:xfrm>
            <a:off x="410308" y="1230923"/>
            <a:ext cx="11242430" cy="5345722"/>
          </a:xfrm>
        </p:spPr>
        <p:txBody>
          <a:bodyPr>
            <a:normAutofit/>
          </a:bodyPr>
          <a:lstStyle/>
          <a:p>
            <a:pPr lvl="1"/>
            <a:r>
              <a:rPr lang="en-US" sz="3600" dirty="0"/>
              <a:t>An immigrant is “an alien admitted to the United States as a lawful permanent resident. Lawful permanent residents are legally accorded the privilege of residing permanently in the United States.” </a:t>
            </a:r>
          </a:p>
          <a:p>
            <a:pPr lvl="2"/>
            <a:r>
              <a:rPr lang="en-US" sz="3600" dirty="0"/>
              <a:t>US Department of Homeland Security</a:t>
            </a:r>
          </a:p>
          <a:p>
            <a:endParaRPr lang="en-US" dirty="0"/>
          </a:p>
        </p:txBody>
      </p:sp>
    </p:spTree>
    <p:extLst>
      <p:ext uri="{BB962C8B-B14F-4D97-AF65-F5344CB8AC3E}">
        <p14:creationId xmlns:p14="http://schemas.microsoft.com/office/powerpoint/2010/main" val="35730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535C-BEBF-FA4E-BB6B-898921E0DD47}"/>
              </a:ext>
            </a:extLst>
          </p:cNvPr>
          <p:cNvSpPr>
            <a:spLocks noGrp="1"/>
          </p:cNvSpPr>
          <p:nvPr>
            <p:ph type="title"/>
          </p:nvPr>
        </p:nvSpPr>
        <p:spPr>
          <a:xfrm>
            <a:off x="2895600" y="447850"/>
            <a:ext cx="8610600" cy="1293028"/>
          </a:xfrm>
        </p:spPr>
        <p:txBody>
          <a:bodyPr/>
          <a:lstStyle/>
          <a:p>
            <a:r>
              <a:rPr lang="en-US" dirty="0"/>
              <a:t>How does the United Nations Define Key Terms in this Debate?</a:t>
            </a:r>
          </a:p>
        </p:txBody>
      </p:sp>
      <p:sp>
        <p:nvSpPr>
          <p:cNvPr id="3" name="Content Placeholder 2">
            <a:extLst>
              <a:ext uri="{FF2B5EF4-FFF2-40B4-BE49-F238E27FC236}">
                <a16:creationId xmlns:a16="http://schemas.microsoft.com/office/drawing/2014/main" id="{779B124B-6DD3-C848-A613-A5AA540ACCE0}"/>
              </a:ext>
            </a:extLst>
          </p:cNvPr>
          <p:cNvSpPr>
            <a:spLocks noGrp="1"/>
          </p:cNvSpPr>
          <p:nvPr>
            <p:ph idx="1"/>
          </p:nvPr>
        </p:nvSpPr>
        <p:spPr>
          <a:xfrm>
            <a:off x="685800" y="1899138"/>
            <a:ext cx="10820400" cy="4783016"/>
          </a:xfrm>
        </p:spPr>
        <p:txBody>
          <a:bodyPr>
            <a:normAutofit/>
          </a:bodyPr>
          <a:lstStyle/>
          <a:p>
            <a:r>
              <a:rPr lang="en-US" sz="2900" dirty="0"/>
              <a:t>A </a:t>
            </a:r>
            <a:r>
              <a:rPr lang="en-US" sz="2900" dirty="0">
                <a:solidFill>
                  <a:schemeClr val="accent3"/>
                </a:solidFill>
              </a:rPr>
              <a:t>refugee</a:t>
            </a:r>
            <a:r>
              <a:rPr lang="en-US" sz="2900" dirty="0"/>
              <a:t> is “someone who is unable or unwilling to return to their country of origin owing to a well-founded fear of being persecuted for reasons of race, religion, nationality, membership of a particular social group, or political opinion.” (UNHCR, 1951 Convention of Refugees)</a:t>
            </a:r>
          </a:p>
          <a:p>
            <a:r>
              <a:rPr lang="en-US" sz="2900" dirty="0"/>
              <a:t>“While there is no formal legal definition of an </a:t>
            </a:r>
            <a:r>
              <a:rPr lang="en-US" sz="2900" dirty="0">
                <a:solidFill>
                  <a:schemeClr val="accent3"/>
                </a:solidFill>
              </a:rPr>
              <a:t>international migrant</a:t>
            </a:r>
            <a:r>
              <a:rPr lang="en-US" sz="2900" dirty="0"/>
              <a:t>, most experts agree that an international migrant is someone who changes his or her country of usual residence, irrespective of the reason for migration or legal status.” (United Nations Department of Economic and Social Affairs)</a:t>
            </a:r>
          </a:p>
        </p:txBody>
      </p:sp>
    </p:spTree>
    <p:extLst>
      <p:ext uri="{BB962C8B-B14F-4D97-AF65-F5344CB8AC3E}">
        <p14:creationId xmlns:p14="http://schemas.microsoft.com/office/powerpoint/2010/main" val="1084369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05074-4E95-114A-B269-376873AF4759}"/>
              </a:ext>
            </a:extLst>
          </p:cNvPr>
          <p:cNvSpPr>
            <a:spLocks noGrp="1"/>
          </p:cNvSpPr>
          <p:nvPr>
            <p:ph idx="1"/>
          </p:nvPr>
        </p:nvSpPr>
        <p:spPr>
          <a:xfrm>
            <a:off x="685800" y="2218006"/>
            <a:ext cx="10820400" cy="4024125"/>
          </a:xfrm>
        </p:spPr>
        <p:txBody>
          <a:bodyPr/>
          <a:lstStyle/>
          <a:p>
            <a:pPr marL="0" indent="0" algn="ctr">
              <a:buNone/>
            </a:pPr>
            <a:r>
              <a:rPr lang="en-US" sz="4400" dirty="0"/>
              <a:t>In formal civil discourse, “All refugees are immigrants, but not all immigrants are refugees.”</a:t>
            </a:r>
          </a:p>
          <a:p>
            <a:endParaRPr lang="en-US" dirty="0"/>
          </a:p>
        </p:txBody>
      </p:sp>
    </p:spTree>
    <p:extLst>
      <p:ext uri="{BB962C8B-B14F-4D97-AF65-F5344CB8AC3E}">
        <p14:creationId xmlns:p14="http://schemas.microsoft.com/office/powerpoint/2010/main" val="376514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E0F46-45EA-B845-9BC2-93F01C647922}"/>
              </a:ext>
            </a:extLst>
          </p:cNvPr>
          <p:cNvSpPr>
            <a:spLocks noGrp="1"/>
          </p:cNvSpPr>
          <p:nvPr>
            <p:ph type="title"/>
          </p:nvPr>
        </p:nvSpPr>
        <p:spPr>
          <a:xfrm>
            <a:off x="2778369" y="2782486"/>
            <a:ext cx="8610600" cy="1293028"/>
          </a:xfrm>
        </p:spPr>
        <p:txBody>
          <a:bodyPr>
            <a:noAutofit/>
          </a:bodyPr>
          <a:lstStyle/>
          <a:p>
            <a:r>
              <a:rPr lang="en-US" sz="5500" dirty="0"/>
              <a:t>But How does the Bible define these terms?</a:t>
            </a:r>
          </a:p>
        </p:txBody>
      </p:sp>
    </p:spTree>
    <p:extLst>
      <p:ext uri="{BB962C8B-B14F-4D97-AF65-F5344CB8AC3E}">
        <p14:creationId xmlns:p14="http://schemas.microsoft.com/office/powerpoint/2010/main" val="418313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869F3-FA6E-2346-B6E5-58666690CE2F}"/>
              </a:ext>
            </a:extLst>
          </p:cNvPr>
          <p:cNvPicPr>
            <a:picLocks noChangeAspect="1"/>
          </p:cNvPicPr>
          <p:nvPr/>
        </p:nvPicPr>
        <p:blipFill rotWithShape="1">
          <a:blip r:embed="rId2"/>
          <a:srcRect l="3270" r="25267" b="3"/>
          <a:stretch/>
        </p:blipFill>
        <p:spPr>
          <a:xfrm>
            <a:off x="20" y="10"/>
            <a:ext cx="4003019" cy="3388883"/>
          </a:xfrm>
          <a:prstGeom prst="rect">
            <a:avLst/>
          </a:prstGeom>
        </p:spPr>
      </p:pic>
      <p:pic>
        <p:nvPicPr>
          <p:cNvPr id="3" name="Picture 2">
            <a:extLst>
              <a:ext uri="{FF2B5EF4-FFF2-40B4-BE49-F238E27FC236}">
                <a16:creationId xmlns:a16="http://schemas.microsoft.com/office/drawing/2014/main" id="{C31F3F6F-1D1F-9449-A860-5A97C20A7A52}"/>
              </a:ext>
            </a:extLst>
          </p:cNvPr>
          <p:cNvPicPr>
            <a:picLocks noChangeAspect="1"/>
          </p:cNvPicPr>
          <p:nvPr/>
        </p:nvPicPr>
        <p:blipFill rotWithShape="1">
          <a:blip r:embed="rId3"/>
          <a:srcRect l="11144" r="11143" b="-2"/>
          <a:stretch/>
        </p:blipFill>
        <p:spPr>
          <a:xfrm>
            <a:off x="4094479" y="10"/>
            <a:ext cx="4014047" cy="3383270"/>
          </a:xfrm>
          <a:prstGeom prst="rect">
            <a:avLst/>
          </a:prstGeom>
        </p:spPr>
      </p:pic>
      <p:pic>
        <p:nvPicPr>
          <p:cNvPr id="2" name="Picture 1">
            <a:extLst>
              <a:ext uri="{FF2B5EF4-FFF2-40B4-BE49-F238E27FC236}">
                <a16:creationId xmlns:a16="http://schemas.microsoft.com/office/drawing/2014/main" id="{50316B06-FEC2-7C45-ADD4-AF8862C4EFFD}"/>
              </a:ext>
            </a:extLst>
          </p:cNvPr>
          <p:cNvPicPr>
            <a:picLocks noChangeAspect="1"/>
          </p:cNvPicPr>
          <p:nvPr/>
        </p:nvPicPr>
        <p:blipFill rotWithShape="1">
          <a:blip r:embed="rId4"/>
          <a:srcRect l="13327" r="12724" b="-1"/>
          <a:stretch/>
        </p:blipFill>
        <p:spPr>
          <a:xfrm>
            <a:off x="8188960" y="10"/>
            <a:ext cx="4003039" cy="3383270"/>
          </a:xfrm>
          <a:prstGeom prst="rect">
            <a:avLst/>
          </a:prstGeom>
        </p:spPr>
      </p:pic>
      <p:pic>
        <p:nvPicPr>
          <p:cNvPr id="7" name="Picture 6">
            <a:extLst>
              <a:ext uri="{FF2B5EF4-FFF2-40B4-BE49-F238E27FC236}">
                <a16:creationId xmlns:a16="http://schemas.microsoft.com/office/drawing/2014/main" id="{9754267D-D39A-6F41-AC19-E4FB040762CD}"/>
              </a:ext>
            </a:extLst>
          </p:cNvPr>
          <p:cNvPicPr>
            <a:picLocks noChangeAspect="1"/>
          </p:cNvPicPr>
          <p:nvPr/>
        </p:nvPicPr>
        <p:blipFill rotWithShape="1">
          <a:blip r:embed="rId5"/>
          <a:srcRect l="23664" r="8415" b="-2"/>
          <a:stretch/>
        </p:blipFill>
        <p:spPr>
          <a:xfrm>
            <a:off x="20" y="3469102"/>
            <a:ext cx="4003019" cy="3388893"/>
          </a:xfrm>
          <a:prstGeom prst="rect">
            <a:avLst/>
          </a:prstGeom>
        </p:spPr>
      </p:pic>
      <p:pic>
        <p:nvPicPr>
          <p:cNvPr id="4" name="Picture 3">
            <a:extLst>
              <a:ext uri="{FF2B5EF4-FFF2-40B4-BE49-F238E27FC236}">
                <a16:creationId xmlns:a16="http://schemas.microsoft.com/office/drawing/2014/main" id="{12FF46CF-6298-B643-8441-836BAA65B73E}"/>
              </a:ext>
            </a:extLst>
          </p:cNvPr>
          <p:cNvPicPr>
            <a:picLocks noChangeAspect="1"/>
          </p:cNvPicPr>
          <p:nvPr/>
        </p:nvPicPr>
        <p:blipFill rotWithShape="1">
          <a:blip r:embed="rId6"/>
          <a:srcRect l="8713" r="10903" b="-3"/>
          <a:stretch/>
        </p:blipFill>
        <p:spPr>
          <a:xfrm>
            <a:off x="4094479" y="3469102"/>
            <a:ext cx="4014047" cy="3383280"/>
          </a:xfrm>
          <a:prstGeom prst="rect">
            <a:avLst/>
          </a:prstGeom>
        </p:spPr>
      </p:pic>
      <p:pic>
        <p:nvPicPr>
          <p:cNvPr id="6" name="Picture 5">
            <a:extLst>
              <a:ext uri="{FF2B5EF4-FFF2-40B4-BE49-F238E27FC236}">
                <a16:creationId xmlns:a16="http://schemas.microsoft.com/office/drawing/2014/main" id="{C2FC632E-E7DB-AC49-9A4E-85B808C73182}"/>
              </a:ext>
            </a:extLst>
          </p:cNvPr>
          <p:cNvPicPr>
            <a:picLocks noChangeAspect="1"/>
          </p:cNvPicPr>
          <p:nvPr/>
        </p:nvPicPr>
        <p:blipFill rotWithShape="1">
          <a:blip r:embed="rId7"/>
          <a:srcRect l="6754" r="32580"/>
          <a:stretch/>
        </p:blipFill>
        <p:spPr>
          <a:xfrm>
            <a:off x="8199966" y="3469102"/>
            <a:ext cx="3992034" cy="3388893"/>
          </a:xfrm>
          <a:prstGeom prst="rect">
            <a:avLst/>
          </a:prstGeom>
        </p:spPr>
      </p:pic>
    </p:spTree>
    <p:extLst>
      <p:ext uri="{BB962C8B-B14F-4D97-AF65-F5344CB8AC3E}">
        <p14:creationId xmlns:p14="http://schemas.microsoft.com/office/powerpoint/2010/main" val="142983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DC50-6790-284D-BBE4-40C140976D82}"/>
              </a:ext>
            </a:extLst>
          </p:cNvPr>
          <p:cNvSpPr>
            <a:spLocks noGrp="1"/>
          </p:cNvSpPr>
          <p:nvPr>
            <p:ph type="title"/>
          </p:nvPr>
        </p:nvSpPr>
        <p:spPr>
          <a:xfrm>
            <a:off x="2895600" y="400957"/>
            <a:ext cx="8610600" cy="958920"/>
          </a:xfrm>
        </p:spPr>
        <p:txBody>
          <a:bodyPr/>
          <a:lstStyle/>
          <a:p>
            <a:r>
              <a:rPr lang="en-US" dirty="0"/>
              <a:t>On Civil Outsiders</a:t>
            </a:r>
          </a:p>
        </p:txBody>
      </p:sp>
      <p:sp>
        <p:nvSpPr>
          <p:cNvPr id="3" name="Content Placeholder 2">
            <a:extLst>
              <a:ext uri="{FF2B5EF4-FFF2-40B4-BE49-F238E27FC236}">
                <a16:creationId xmlns:a16="http://schemas.microsoft.com/office/drawing/2014/main" id="{80BF078F-B560-3141-9FE1-8D921DE4FB01}"/>
              </a:ext>
            </a:extLst>
          </p:cNvPr>
          <p:cNvSpPr>
            <a:spLocks noGrp="1"/>
          </p:cNvSpPr>
          <p:nvPr>
            <p:ph idx="1"/>
          </p:nvPr>
        </p:nvSpPr>
        <p:spPr>
          <a:xfrm>
            <a:off x="398585" y="1477108"/>
            <a:ext cx="11535507" cy="5251938"/>
          </a:xfrm>
        </p:spPr>
        <p:txBody>
          <a:bodyPr>
            <a:normAutofit/>
          </a:bodyPr>
          <a:lstStyle/>
          <a:p>
            <a:pPr marL="0" indent="0">
              <a:buNone/>
            </a:pPr>
            <a:r>
              <a:rPr lang="en-US" sz="3200" dirty="0"/>
              <a:t>The bible does possess a fairly well developed awareness of the distinction between civil insiders and civil outsiders.</a:t>
            </a:r>
          </a:p>
          <a:p>
            <a:pPr lvl="1"/>
            <a:r>
              <a:rPr lang="en-US" sz="2800" dirty="0"/>
              <a:t>“Alien/stranger/foreigner” occurs 133 times  </a:t>
            </a:r>
          </a:p>
          <a:p>
            <a:pPr lvl="2"/>
            <a:r>
              <a:rPr lang="en-US" sz="2800" b="1" dirty="0" err="1"/>
              <a:t>ger</a:t>
            </a:r>
            <a:r>
              <a:rPr lang="en-US" sz="2800" b="1" dirty="0"/>
              <a:t>, </a:t>
            </a:r>
            <a:r>
              <a:rPr lang="en-US" sz="2800" i="1" dirty="0" err="1"/>
              <a:t>gare</a:t>
            </a:r>
            <a:r>
              <a:rPr lang="en-US" sz="2800" i="1" dirty="0"/>
              <a:t>;</a:t>
            </a:r>
            <a:r>
              <a:rPr lang="en-US" sz="2800" dirty="0"/>
              <a:t> or (fully) </a:t>
            </a:r>
            <a:r>
              <a:rPr lang="en-US" sz="2800" b="1" dirty="0" err="1"/>
              <a:t>geyr</a:t>
            </a:r>
            <a:r>
              <a:rPr lang="en-US" sz="2800" b="1" dirty="0"/>
              <a:t>, </a:t>
            </a:r>
            <a:r>
              <a:rPr lang="en-US" sz="2800" i="1" dirty="0" err="1"/>
              <a:t>gare</a:t>
            </a:r>
            <a:r>
              <a:rPr lang="en-US" sz="2800" i="1" dirty="0"/>
              <a:t>;</a:t>
            </a:r>
            <a:r>
              <a:rPr lang="en-US" sz="2800" dirty="0"/>
              <a:t> from 1481; properly, </a:t>
            </a:r>
            <a:r>
              <a:rPr lang="en-US" sz="2800" dirty="0">
                <a:solidFill>
                  <a:schemeClr val="accent3"/>
                </a:solidFill>
              </a:rPr>
              <a:t>a foreign guest; </a:t>
            </a:r>
          </a:p>
          <a:p>
            <a:pPr lvl="2"/>
            <a:r>
              <a:rPr lang="en-US" sz="2800" b="1" dirty="0"/>
              <a:t>π</a:t>
            </a:r>
            <a:r>
              <a:rPr lang="en-US" sz="2800" b="1" dirty="0" err="1"/>
              <a:t>άροικος</a:t>
            </a:r>
            <a:r>
              <a:rPr lang="en-US" sz="2800" b="1" dirty="0"/>
              <a:t> </a:t>
            </a:r>
            <a:r>
              <a:rPr lang="en-US" sz="2800" i="1" dirty="0" err="1"/>
              <a:t>paroikos</a:t>
            </a:r>
            <a:r>
              <a:rPr lang="en-US" sz="2800" dirty="0"/>
              <a:t>; having a home near, i.e. (as noun) a </a:t>
            </a:r>
            <a:r>
              <a:rPr lang="en-US" sz="2800" dirty="0">
                <a:solidFill>
                  <a:schemeClr val="accent3"/>
                </a:solidFill>
              </a:rPr>
              <a:t>by-dweller (alien resident</a:t>
            </a:r>
            <a:r>
              <a:rPr lang="en-US" sz="2800" dirty="0"/>
              <a:t>):</a:t>
            </a:r>
          </a:p>
          <a:p>
            <a:pPr lvl="2"/>
            <a:r>
              <a:rPr lang="en-US" sz="2800" b="1" dirty="0" err="1"/>
              <a:t>ξένος</a:t>
            </a:r>
            <a:r>
              <a:rPr lang="en-US" sz="2800" b="1" dirty="0"/>
              <a:t> </a:t>
            </a:r>
            <a:r>
              <a:rPr lang="en-US" sz="2800" i="1" dirty="0" err="1"/>
              <a:t>xenos</a:t>
            </a:r>
            <a:r>
              <a:rPr lang="en-US" sz="2800" dirty="0"/>
              <a:t>; foreign (literally, alien, or figuratively, novel); by implication, </a:t>
            </a:r>
            <a:r>
              <a:rPr lang="en-US" sz="2800" dirty="0">
                <a:solidFill>
                  <a:schemeClr val="accent3"/>
                </a:solidFill>
              </a:rPr>
              <a:t>a guest or hosted stranger</a:t>
            </a:r>
            <a:r>
              <a:rPr lang="en-US" sz="2800" dirty="0"/>
              <a:t>).</a:t>
            </a:r>
          </a:p>
          <a:p>
            <a:pPr lvl="2"/>
            <a:r>
              <a:rPr lang="en-US" sz="2800" b="1" dirty="0"/>
              <a:t>β</a:t>
            </a:r>
            <a:r>
              <a:rPr lang="en-US" sz="2800" b="1" dirty="0" err="1"/>
              <a:t>άρ</a:t>
            </a:r>
            <a:r>
              <a:rPr lang="en-US" sz="2800" b="1" dirty="0"/>
              <a:t>βα</a:t>
            </a:r>
            <a:r>
              <a:rPr lang="en-US" sz="2800" b="1" dirty="0" err="1"/>
              <a:t>ρος</a:t>
            </a:r>
            <a:r>
              <a:rPr lang="en-US" sz="2800" b="1" dirty="0"/>
              <a:t> </a:t>
            </a:r>
            <a:r>
              <a:rPr lang="en-US" sz="2800" i="1" dirty="0" err="1"/>
              <a:t>barbaros</a:t>
            </a:r>
            <a:r>
              <a:rPr lang="en-US" sz="2800" dirty="0"/>
              <a:t>;; </a:t>
            </a:r>
            <a:r>
              <a:rPr lang="en-US" sz="2800" dirty="0">
                <a:solidFill>
                  <a:schemeClr val="accent3"/>
                </a:solidFill>
              </a:rPr>
              <a:t>a foreigner </a:t>
            </a:r>
            <a:r>
              <a:rPr lang="en-US" sz="2800" dirty="0"/>
              <a:t>(i.e. non-Greek): — barbarian(-</a:t>
            </a:r>
            <a:r>
              <a:rPr lang="en-US" sz="2800" dirty="0" err="1"/>
              <a:t>rous</a:t>
            </a:r>
            <a:r>
              <a:rPr lang="en-US" sz="2800" dirty="0"/>
              <a:t>).</a:t>
            </a:r>
          </a:p>
          <a:p>
            <a:pPr lvl="2"/>
            <a:endParaRPr lang="en-US" sz="2600" dirty="0"/>
          </a:p>
        </p:txBody>
      </p:sp>
    </p:spTree>
    <p:extLst>
      <p:ext uri="{BB962C8B-B14F-4D97-AF65-F5344CB8AC3E}">
        <p14:creationId xmlns:p14="http://schemas.microsoft.com/office/powerpoint/2010/main" val="38693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2C7A7D-6EC3-5F45-8A0B-8B6EE5BB6411}"/>
              </a:ext>
            </a:extLst>
          </p:cNvPr>
          <p:cNvSpPr>
            <a:spLocks noGrp="1"/>
          </p:cNvSpPr>
          <p:nvPr>
            <p:ph idx="1"/>
          </p:nvPr>
        </p:nvSpPr>
        <p:spPr>
          <a:xfrm>
            <a:off x="375138" y="492370"/>
            <a:ext cx="11131062" cy="6142892"/>
          </a:xfrm>
        </p:spPr>
        <p:txBody>
          <a:bodyPr/>
          <a:lstStyle/>
          <a:p>
            <a:pPr lvl="1"/>
            <a:r>
              <a:rPr lang="en-US" sz="2800" dirty="0"/>
              <a:t>“Sojourner” occurs 67 times </a:t>
            </a:r>
          </a:p>
          <a:p>
            <a:pPr lvl="2"/>
            <a:r>
              <a:rPr lang="en-US" sz="2800" b="1" dirty="0" err="1"/>
              <a:t>towshab</a:t>
            </a:r>
            <a:r>
              <a:rPr lang="en-US" sz="2800" b="1" dirty="0"/>
              <a:t>, </a:t>
            </a:r>
            <a:r>
              <a:rPr lang="en-US" sz="2800" i="1" dirty="0"/>
              <a:t>to-</a:t>
            </a:r>
            <a:r>
              <a:rPr lang="en-US" sz="2800" i="1" dirty="0" err="1"/>
              <a:t>shawb</a:t>
            </a:r>
            <a:r>
              <a:rPr lang="en-US" sz="2800" i="1" dirty="0"/>
              <a:t>´;</a:t>
            </a:r>
            <a:r>
              <a:rPr lang="en-US" sz="2800" dirty="0"/>
              <a:t> or</a:t>
            </a:r>
            <a:r>
              <a:rPr lang="he-IL" sz="2800" b="1" dirty="0"/>
              <a:t> </a:t>
            </a:r>
            <a:r>
              <a:rPr lang="en-US" sz="2800" b="1" dirty="0" err="1"/>
              <a:t>toshab</a:t>
            </a:r>
            <a:r>
              <a:rPr lang="en-US" sz="2800" b="1" dirty="0"/>
              <a:t> </a:t>
            </a:r>
            <a:r>
              <a:rPr lang="en-US" sz="2800" dirty="0"/>
              <a:t>(1 Kings 17:1), </a:t>
            </a:r>
            <a:r>
              <a:rPr lang="en-US" sz="2800" i="1" dirty="0"/>
              <a:t>to-</a:t>
            </a:r>
            <a:r>
              <a:rPr lang="en-US" sz="2800" i="1" dirty="0" err="1"/>
              <a:t>shawb</a:t>
            </a:r>
            <a:r>
              <a:rPr lang="en-US" sz="2800" i="1" dirty="0"/>
              <a:t>´</a:t>
            </a:r>
            <a:r>
              <a:rPr lang="en-US" sz="2800" dirty="0"/>
              <a:t>; a dweller (but not outlandish; especially (as distinguished from a native citizen (active participle of 3427) and a temporary inmate (1616) or mere lodger (3885)) </a:t>
            </a:r>
            <a:r>
              <a:rPr lang="en-US" sz="2800" u="sng" dirty="0">
                <a:solidFill>
                  <a:schemeClr val="accent3"/>
                </a:solidFill>
              </a:rPr>
              <a:t>a resident alien:</a:t>
            </a:r>
          </a:p>
          <a:p>
            <a:pPr lvl="2"/>
            <a:r>
              <a:rPr lang="en-US" sz="2800" b="1" dirty="0" err="1"/>
              <a:t>Paroikos</a:t>
            </a:r>
            <a:r>
              <a:rPr lang="en-US" sz="2800" dirty="0"/>
              <a:t>- see above</a:t>
            </a:r>
          </a:p>
          <a:p>
            <a:pPr lvl="1"/>
            <a:r>
              <a:rPr lang="en-US" sz="2800" dirty="0"/>
              <a:t>”Exiles” occurs 38 times </a:t>
            </a:r>
          </a:p>
          <a:p>
            <a:pPr lvl="2"/>
            <a:r>
              <a:rPr lang="en-US" sz="2800" b="1" dirty="0" err="1"/>
              <a:t>gowlah</a:t>
            </a:r>
            <a:r>
              <a:rPr lang="en-US" sz="2800" b="1" dirty="0"/>
              <a:t>, </a:t>
            </a:r>
            <a:r>
              <a:rPr lang="en-US" sz="2800" i="1" dirty="0"/>
              <a:t>go-law´;</a:t>
            </a:r>
            <a:r>
              <a:rPr lang="en-US" sz="2800" dirty="0"/>
              <a:t> or (shortened) </a:t>
            </a:r>
            <a:r>
              <a:rPr lang="he-IL" sz="2800" b="1" dirty="0"/>
              <a:t> </a:t>
            </a:r>
            <a:r>
              <a:rPr lang="en-US" sz="2800" b="1" dirty="0" err="1"/>
              <a:t>golah</a:t>
            </a:r>
            <a:r>
              <a:rPr lang="en-US" sz="2800" b="1" dirty="0"/>
              <a:t>, </a:t>
            </a:r>
            <a:r>
              <a:rPr lang="en-US" sz="2800" i="1" dirty="0"/>
              <a:t>go-law´;</a:t>
            </a:r>
            <a:r>
              <a:rPr lang="en-US" sz="2800" dirty="0"/>
              <a:t> active participle feminine of 1540; exile; concretely and collectively exiles:—(</a:t>
            </a:r>
            <a:r>
              <a:rPr lang="en-US" sz="2800" u="sng" dirty="0">
                <a:solidFill>
                  <a:schemeClr val="accent3"/>
                </a:solidFill>
              </a:rPr>
              <a:t>those carried away as captives</a:t>
            </a:r>
            <a:r>
              <a:rPr lang="en-US" sz="2800" dirty="0"/>
              <a:t>.</a:t>
            </a:r>
          </a:p>
          <a:p>
            <a:pPr lvl="2"/>
            <a:r>
              <a:rPr lang="en-US" sz="2800" b="1" dirty="0"/>
              <a:t>πα</a:t>
            </a:r>
            <a:r>
              <a:rPr lang="en-US" sz="2800" b="1" dirty="0" err="1"/>
              <a:t>ρε</a:t>
            </a:r>
            <a:r>
              <a:rPr lang="en-US" sz="2800" b="1" dirty="0"/>
              <a:t>π</a:t>
            </a:r>
            <a:r>
              <a:rPr lang="en-US" sz="2800" b="1" dirty="0" err="1"/>
              <a:t>ίδημος</a:t>
            </a:r>
            <a:r>
              <a:rPr lang="en-US" sz="2800" b="1" dirty="0"/>
              <a:t> </a:t>
            </a:r>
            <a:r>
              <a:rPr lang="en-US" sz="2800" i="1" dirty="0" err="1"/>
              <a:t>parepidēmos</a:t>
            </a:r>
            <a:r>
              <a:rPr lang="en-US" sz="2800" dirty="0"/>
              <a:t>; from 3844 and the base of 1927; an alien alongside, i.e. </a:t>
            </a:r>
            <a:r>
              <a:rPr lang="en-US" sz="2800" u="sng" dirty="0">
                <a:solidFill>
                  <a:schemeClr val="accent3"/>
                </a:solidFill>
              </a:rPr>
              <a:t>a resident foreigner</a:t>
            </a:r>
            <a:r>
              <a:rPr lang="en-US" sz="2800" dirty="0"/>
              <a:t>: — pilgrim, stranger.</a:t>
            </a:r>
          </a:p>
          <a:p>
            <a:endParaRPr lang="en-US" dirty="0"/>
          </a:p>
        </p:txBody>
      </p:sp>
    </p:spTree>
    <p:extLst>
      <p:ext uri="{BB962C8B-B14F-4D97-AF65-F5344CB8AC3E}">
        <p14:creationId xmlns:p14="http://schemas.microsoft.com/office/powerpoint/2010/main" val="202157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98FF-146A-8246-AD0D-C216456F4EA9}"/>
              </a:ext>
            </a:extLst>
          </p:cNvPr>
          <p:cNvSpPr>
            <a:spLocks noGrp="1"/>
          </p:cNvSpPr>
          <p:nvPr>
            <p:ph type="title"/>
          </p:nvPr>
        </p:nvSpPr>
        <p:spPr>
          <a:xfrm>
            <a:off x="2895600" y="222737"/>
            <a:ext cx="8610600" cy="1154725"/>
          </a:xfrm>
        </p:spPr>
        <p:txBody>
          <a:bodyPr/>
          <a:lstStyle/>
          <a:p>
            <a:r>
              <a:rPr lang="en-US" dirty="0"/>
              <a:t>On Belonging</a:t>
            </a:r>
          </a:p>
        </p:txBody>
      </p:sp>
      <p:sp>
        <p:nvSpPr>
          <p:cNvPr id="3" name="Content Placeholder 2">
            <a:extLst>
              <a:ext uri="{FF2B5EF4-FFF2-40B4-BE49-F238E27FC236}">
                <a16:creationId xmlns:a16="http://schemas.microsoft.com/office/drawing/2014/main" id="{C7AF8316-776B-E647-9664-8C6515CE4DDE}"/>
              </a:ext>
            </a:extLst>
          </p:cNvPr>
          <p:cNvSpPr>
            <a:spLocks noGrp="1"/>
          </p:cNvSpPr>
          <p:nvPr>
            <p:ph idx="1"/>
          </p:nvPr>
        </p:nvSpPr>
        <p:spPr>
          <a:xfrm>
            <a:off x="685800" y="1377463"/>
            <a:ext cx="11085286" cy="5257799"/>
          </a:xfrm>
        </p:spPr>
        <p:txBody>
          <a:bodyPr>
            <a:normAutofit lnSpcReduction="10000"/>
          </a:bodyPr>
          <a:lstStyle/>
          <a:p>
            <a:pPr marL="0" indent="0">
              <a:buNone/>
            </a:pPr>
            <a:r>
              <a:rPr lang="en-US" sz="2800" dirty="0"/>
              <a:t>The bible does possess an awareness of citizenship and belonging in relation to insiders and outsiders.</a:t>
            </a:r>
          </a:p>
          <a:p>
            <a:pPr lvl="1"/>
            <a:r>
              <a:rPr lang="en-US" sz="2800" dirty="0"/>
              <a:t>“Citizen” occurs 13  times in the NT</a:t>
            </a:r>
          </a:p>
          <a:p>
            <a:pPr lvl="2"/>
            <a:r>
              <a:rPr lang="en-US" sz="2800" b="1" dirty="0"/>
              <a:t>π</a:t>
            </a:r>
            <a:r>
              <a:rPr lang="en-US" sz="2800" b="1" dirty="0" err="1"/>
              <a:t>ολίτης</a:t>
            </a:r>
            <a:r>
              <a:rPr lang="en-US" sz="2800" b="1" dirty="0"/>
              <a:t> </a:t>
            </a:r>
            <a:r>
              <a:rPr lang="en-US" sz="2800" i="1" dirty="0" err="1"/>
              <a:t>politēs</a:t>
            </a:r>
            <a:r>
              <a:rPr lang="en-US" sz="2800" dirty="0"/>
              <a:t>; </a:t>
            </a:r>
            <a:r>
              <a:rPr lang="en-US" sz="2800" dirty="0">
                <a:solidFill>
                  <a:schemeClr val="accent3"/>
                </a:solidFill>
              </a:rPr>
              <a:t>a townsman: — citizen</a:t>
            </a:r>
            <a:r>
              <a:rPr lang="en-US" sz="2800" dirty="0"/>
              <a:t>.</a:t>
            </a:r>
          </a:p>
          <a:p>
            <a:pPr lvl="1"/>
            <a:r>
              <a:rPr lang="en-US" sz="2800" dirty="0"/>
              <a:t>“Members” as in “those who belong” are referenced about 20 times in the bible, especially in relation to a family or local church </a:t>
            </a:r>
          </a:p>
          <a:p>
            <a:pPr lvl="2"/>
            <a:r>
              <a:rPr lang="he-IL" sz="2800" b="1" dirty="0"/>
              <a:t>בֵּן</a:t>
            </a:r>
            <a:r>
              <a:rPr lang="en-US" sz="2800" b="1" dirty="0"/>
              <a:t> </a:t>
            </a:r>
            <a:r>
              <a:rPr lang="he-IL" sz="2800" b="1" dirty="0"/>
              <a:t> </a:t>
            </a:r>
            <a:r>
              <a:rPr lang="en-US" sz="2800" b="1" dirty="0"/>
              <a:t>ben, </a:t>
            </a:r>
            <a:r>
              <a:rPr lang="en-US" sz="2800" i="1" dirty="0"/>
              <a:t>bane</a:t>
            </a:r>
            <a:r>
              <a:rPr lang="en-US" sz="2800" dirty="0"/>
              <a:t>; </a:t>
            </a:r>
            <a:r>
              <a:rPr lang="en-US" sz="2800" dirty="0">
                <a:solidFill>
                  <a:schemeClr val="accent3"/>
                </a:solidFill>
              </a:rPr>
              <a:t>a son </a:t>
            </a:r>
            <a:r>
              <a:rPr lang="en-US" sz="2800" dirty="0"/>
              <a:t>(as a builder of the family name), in the widest sense (of literal and figurative relationship, including grandson, subject, </a:t>
            </a:r>
            <a:r>
              <a:rPr lang="en-US" sz="2800" dirty="0">
                <a:solidFill>
                  <a:schemeClr val="accent3"/>
                </a:solidFill>
              </a:rPr>
              <a:t>nation</a:t>
            </a:r>
            <a:r>
              <a:rPr lang="en-US" sz="2800" dirty="0"/>
              <a:t>, quality or condition, etc., </a:t>
            </a:r>
          </a:p>
          <a:p>
            <a:pPr lvl="2"/>
            <a:r>
              <a:rPr lang="en-US" sz="2800" b="1" dirty="0" err="1"/>
              <a:t>οἰκεῖος</a:t>
            </a:r>
            <a:r>
              <a:rPr lang="en-US" sz="2800" b="1" dirty="0"/>
              <a:t> </a:t>
            </a:r>
            <a:r>
              <a:rPr lang="en-US" sz="2800" i="1" dirty="0" err="1"/>
              <a:t>oikeios</a:t>
            </a:r>
            <a:r>
              <a:rPr lang="en-US" sz="2800" dirty="0"/>
              <a:t>; domestic, i.e. (as noun), a </a:t>
            </a:r>
            <a:r>
              <a:rPr lang="en-US" sz="2800" dirty="0">
                <a:solidFill>
                  <a:schemeClr val="accent3"/>
                </a:solidFill>
              </a:rPr>
              <a:t>relative, adherent</a:t>
            </a:r>
            <a:r>
              <a:rPr lang="en-US" sz="2800" dirty="0"/>
              <a:t>: — (those) of the (his own) house(-hold).</a:t>
            </a:r>
          </a:p>
          <a:p>
            <a:endParaRPr lang="en-US" dirty="0"/>
          </a:p>
        </p:txBody>
      </p:sp>
    </p:spTree>
    <p:extLst>
      <p:ext uri="{BB962C8B-B14F-4D97-AF65-F5344CB8AC3E}">
        <p14:creationId xmlns:p14="http://schemas.microsoft.com/office/powerpoint/2010/main" val="40687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EF29F-D423-A342-B383-B31C2C2D2DB0}"/>
              </a:ext>
            </a:extLst>
          </p:cNvPr>
          <p:cNvSpPr>
            <a:spLocks noGrp="1"/>
          </p:cNvSpPr>
          <p:nvPr>
            <p:ph type="title"/>
          </p:nvPr>
        </p:nvSpPr>
        <p:spPr>
          <a:xfrm>
            <a:off x="2895600" y="357973"/>
            <a:ext cx="8610600" cy="1293028"/>
          </a:xfrm>
        </p:spPr>
        <p:txBody>
          <a:bodyPr/>
          <a:lstStyle/>
          <a:p>
            <a:r>
              <a:rPr lang="en-US" dirty="0"/>
              <a:t>On the Nations</a:t>
            </a:r>
          </a:p>
        </p:txBody>
      </p:sp>
      <p:sp>
        <p:nvSpPr>
          <p:cNvPr id="3" name="Content Placeholder 2">
            <a:extLst>
              <a:ext uri="{FF2B5EF4-FFF2-40B4-BE49-F238E27FC236}">
                <a16:creationId xmlns:a16="http://schemas.microsoft.com/office/drawing/2014/main" id="{2E3213EA-5363-6448-9D79-995ADEA5F8D4}"/>
              </a:ext>
            </a:extLst>
          </p:cNvPr>
          <p:cNvSpPr>
            <a:spLocks noGrp="1"/>
          </p:cNvSpPr>
          <p:nvPr>
            <p:ph idx="1"/>
          </p:nvPr>
        </p:nvSpPr>
        <p:spPr>
          <a:xfrm>
            <a:off x="685800" y="1651001"/>
            <a:ext cx="10820400" cy="4982027"/>
          </a:xfrm>
        </p:spPr>
        <p:txBody>
          <a:bodyPr/>
          <a:lstStyle/>
          <a:p>
            <a:r>
              <a:rPr lang="en-US" sz="3400" dirty="0"/>
              <a:t>The Bible acknowledges the presence of organized nations or peoples</a:t>
            </a:r>
          </a:p>
          <a:p>
            <a:pPr lvl="1"/>
            <a:r>
              <a:rPr lang="en-US" sz="3000" b="1" dirty="0" err="1"/>
              <a:t>ἔθνος</a:t>
            </a:r>
            <a:r>
              <a:rPr lang="en-US" sz="3000" b="1" dirty="0"/>
              <a:t> </a:t>
            </a:r>
            <a:r>
              <a:rPr lang="en-US" sz="3000" i="1" dirty="0"/>
              <a:t>ethnos</a:t>
            </a:r>
            <a:r>
              <a:rPr lang="en-US" sz="3000" dirty="0"/>
              <a:t>; a race (as of the same habit), i.e. a tribe; specially, a foreign (non-Jewish) one (usually, by implication, pagan): — </a:t>
            </a:r>
            <a:r>
              <a:rPr lang="en-US" sz="3000" dirty="0">
                <a:solidFill>
                  <a:schemeClr val="accent3"/>
                </a:solidFill>
              </a:rPr>
              <a:t>Gentile, heathen, nation, people.</a:t>
            </a:r>
          </a:p>
          <a:p>
            <a:r>
              <a:rPr lang="en-US" sz="3400" dirty="0"/>
              <a:t>Interestingly these “nations” even exist in the new heavens and the new earth, a world freed from sin! (</a:t>
            </a:r>
            <a:r>
              <a:rPr lang="en-US" sz="3400" dirty="0">
                <a:solidFill>
                  <a:srgbClr val="00B0F0"/>
                </a:solidFill>
              </a:rPr>
              <a:t>Rev. 21:26</a:t>
            </a:r>
            <a:r>
              <a:rPr lang="en-US" sz="3400" dirty="0"/>
              <a:t>)</a:t>
            </a:r>
          </a:p>
        </p:txBody>
      </p:sp>
    </p:spTree>
    <p:extLst>
      <p:ext uri="{BB962C8B-B14F-4D97-AF65-F5344CB8AC3E}">
        <p14:creationId xmlns:p14="http://schemas.microsoft.com/office/powerpoint/2010/main" val="320278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6FE9FA-26A2-8247-9A99-446A14B7BC6A}"/>
              </a:ext>
            </a:extLst>
          </p:cNvPr>
          <p:cNvSpPr>
            <a:spLocks noGrp="1"/>
          </p:cNvSpPr>
          <p:nvPr>
            <p:ph idx="1"/>
          </p:nvPr>
        </p:nvSpPr>
        <p:spPr>
          <a:xfrm>
            <a:off x="685800" y="1406770"/>
            <a:ext cx="10820400" cy="4811916"/>
          </a:xfrm>
        </p:spPr>
        <p:txBody>
          <a:bodyPr/>
          <a:lstStyle/>
          <a:p>
            <a:r>
              <a:rPr lang="en-US" sz="3600" dirty="0"/>
              <a:t>In addition to this there are myriads of references to the distinction between Jews and non-Jews (Gentiles). In the OT the prevailing context is the necessary religious distinction between Jews and non-Jews in relation to God’s covenant dealings. </a:t>
            </a:r>
          </a:p>
          <a:p>
            <a:r>
              <a:rPr lang="en-US" sz="3600" dirty="0"/>
              <a:t>In the NT the prevailing context is the unity that should exist on a spiritual level between Jews and Gentiles who are “in Christ.”</a:t>
            </a:r>
          </a:p>
          <a:p>
            <a:endParaRPr lang="en-US" dirty="0"/>
          </a:p>
        </p:txBody>
      </p:sp>
    </p:spTree>
    <p:extLst>
      <p:ext uri="{BB962C8B-B14F-4D97-AF65-F5344CB8AC3E}">
        <p14:creationId xmlns:p14="http://schemas.microsoft.com/office/powerpoint/2010/main" val="361316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A890-CAE6-F34D-9AC0-E8CD925FE7F2}"/>
              </a:ext>
            </a:extLst>
          </p:cNvPr>
          <p:cNvSpPr>
            <a:spLocks noGrp="1"/>
          </p:cNvSpPr>
          <p:nvPr>
            <p:ph type="title"/>
          </p:nvPr>
        </p:nvSpPr>
        <p:spPr>
          <a:xfrm>
            <a:off x="2895600" y="272004"/>
            <a:ext cx="8610600" cy="1017535"/>
          </a:xfrm>
        </p:spPr>
        <p:txBody>
          <a:bodyPr/>
          <a:lstStyle/>
          <a:p>
            <a:r>
              <a:rPr lang="en-US" dirty="0"/>
              <a:t>Spiritual Sojourners</a:t>
            </a:r>
          </a:p>
        </p:txBody>
      </p:sp>
      <p:sp>
        <p:nvSpPr>
          <p:cNvPr id="3" name="Content Placeholder 2">
            <a:extLst>
              <a:ext uri="{FF2B5EF4-FFF2-40B4-BE49-F238E27FC236}">
                <a16:creationId xmlns:a16="http://schemas.microsoft.com/office/drawing/2014/main" id="{697018DD-9150-9B4F-BF4A-B9FFDEA94964}"/>
              </a:ext>
            </a:extLst>
          </p:cNvPr>
          <p:cNvSpPr>
            <a:spLocks noGrp="1"/>
          </p:cNvSpPr>
          <p:nvPr>
            <p:ph idx="1"/>
          </p:nvPr>
        </p:nvSpPr>
        <p:spPr>
          <a:xfrm>
            <a:off x="685800" y="1230923"/>
            <a:ext cx="10820400" cy="5462953"/>
          </a:xfrm>
        </p:spPr>
        <p:txBody>
          <a:bodyPr>
            <a:noAutofit/>
          </a:bodyPr>
          <a:lstStyle/>
          <a:p>
            <a:r>
              <a:rPr lang="en-US" sz="2800" dirty="0"/>
              <a:t>One of the most consistent and pervasive biblical themes is the comparison of </a:t>
            </a:r>
            <a:r>
              <a:rPr lang="en-US" sz="2800" u="sng" dirty="0"/>
              <a:t>the faithful </a:t>
            </a:r>
            <a:r>
              <a:rPr lang="en-US" sz="2800" dirty="0"/>
              <a:t>to the </a:t>
            </a:r>
            <a:r>
              <a:rPr lang="en-US" sz="2800" i="1" dirty="0"/>
              <a:t>aliens, strangers and exiles </a:t>
            </a:r>
            <a:r>
              <a:rPr lang="en-US" sz="2800" dirty="0"/>
              <a:t>of this world.</a:t>
            </a:r>
          </a:p>
          <a:p>
            <a:pPr lvl="1"/>
            <a:r>
              <a:rPr lang="en-US" sz="2400" b="1" baseline="30000" dirty="0"/>
              <a:t>Dt. 10:19 </a:t>
            </a:r>
            <a:r>
              <a:rPr lang="en-US" sz="2400" dirty="0"/>
              <a:t>Love the sojourner, therefore, for </a:t>
            </a:r>
            <a:r>
              <a:rPr lang="en-US" sz="2400" u="sng" dirty="0"/>
              <a:t>you were sojourners </a:t>
            </a:r>
            <a:r>
              <a:rPr lang="en-US" sz="2400" dirty="0"/>
              <a:t>in the land of Egypt.</a:t>
            </a:r>
          </a:p>
          <a:p>
            <a:pPr lvl="1"/>
            <a:r>
              <a:rPr lang="en-US" sz="2400" b="1" baseline="30000" dirty="0"/>
              <a:t>I Pt. 2:10 </a:t>
            </a:r>
            <a:r>
              <a:rPr lang="en-US" sz="2400" dirty="0"/>
              <a:t>Once you were not a people, but now you are God's people; once you had not received mercy, but now you have received mercy.</a:t>
            </a:r>
            <a:r>
              <a:rPr lang="en-US" sz="2400" b="1" baseline="30000" dirty="0"/>
              <a:t>11 </a:t>
            </a:r>
            <a:r>
              <a:rPr lang="en-US" sz="2400" u="sng" dirty="0"/>
              <a:t>Beloved,</a:t>
            </a:r>
            <a:r>
              <a:rPr lang="en-US" sz="2400" dirty="0"/>
              <a:t> I urge you </a:t>
            </a:r>
            <a:r>
              <a:rPr lang="en-US" sz="2400" u="sng" dirty="0"/>
              <a:t>as sojourners and exiles</a:t>
            </a:r>
            <a:r>
              <a:rPr lang="en-US" sz="2400" dirty="0"/>
              <a:t> to abstain from the passions of the flesh, which wage war against your soul. </a:t>
            </a:r>
            <a:r>
              <a:rPr lang="en-US" sz="2400" b="1" baseline="30000" dirty="0"/>
              <a:t>12 </a:t>
            </a:r>
            <a:r>
              <a:rPr lang="en-US" sz="2400" dirty="0"/>
              <a:t>Keep your conduct among the Gentiles honorable, so that when they speak against you as evildoers, they may see your good deeds and glorify God on the day of visitation.</a:t>
            </a:r>
          </a:p>
          <a:p>
            <a:pPr lvl="1"/>
            <a:r>
              <a:rPr lang="en-US" sz="2400" b="1" baseline="30000" dirty="0"/>
              <a:t>Eph. 2:19 </a:t>
            </a:r>
            <a:r>
              <a:rPr lang="en-US" sz="2400" dirty="0"/>
              <a:t>So then </a:t>
            </a:r>
            <a:r>
              <a:rPr lang="en-US" sz="2400" u="sng" dirty="0"/>
              <a:t>you are no longer strangers and aliens</a:t>
            </a:r>
            <a:r>
              <a:rPr lang="en-US" sz="2400" dirty="0"/>
              <a:t>, but you are </a:t>
            </a:r>
            <a:r>
              <a:rPr lang="en-US" sz="2400" u="sng" dirty="0"/>
              <a:t>fellow citizens </a:t>
            </a:r>
            <a:r>
              <a:rPr lang="en-US" sz="2400" dirty="0"/>
              <a:t>with the saints and members of the household of God,</a:t>
            </a:r>
          </a:p>
        </p:txBody>
      </p:sp>
    </p:spTree>
    <p:extLst>
      <p:ext uri="{BB962C8B-B14F-4D97-AF65-F5344CB8AC3E}">
        <p14:creationId xmlns:p14="http://schemas.microsoft.com/office/powerpoint/2010/main" val="16401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BC27D-7E7E-054B-9298-A4E6221E1F59}"/>
              </a:ext>
            </a:extLst>
          </p:cNvPr>
          <p:cNvSpPr>
            <a:spLocks noGrp="1"/>
          </p:cNvSpPr>
          <p:nvPr>
            <p:ph idx="1"/>
          </p:nvPr>
        </p:nvSpPr>
        <p:spPr>
          <a:xfrm>
            <a:off x="685800" y="1451430"/>
            <a:ext cx="10820400" cy="4767256"/>
          </a:xfrm>
        </p:spPr>
        <p:txBody>
          <a:bodyPr>
            <a:normAutofit/>
          </a:bodyPr>
          <a:lstStyle/>
          <a:p>
            <a:r>
              <a:rPr lang="en-US" sz="3800" dirty="0"/>
              <a:t>This theological comparison exists for two purposes:</a:t>
            </a:r>
          </a:p>
          <a:p>
            <a:pPr lvl="1"/>
            <a:r>
              <a:rPr lang="en-US" sz="3800" dirty="0"/>
              <a:t>1. To remind the faithful of their true home</a:t>
            </a:r>
          </a:p>
          <a:p>
            <a:pPr lvl="1"/>
            <a:r>
              <a:rPr lang="en-US" sz="3800" dirty="0"/>
              <a:t>2. To sensitize the faithful to remember their own plight in relation to the plights of the world’s exiles, almost as an evangelistic tool with this particular crowd of people</a:t>
            </a:r>
          </a:p>
          <a:p>
            <a:endParaRPr lang="en-US" dirty="0"/>
          </a:p>
        </p:txBody>
      </p:sp>
    </p:spTree>
    <p:extLst>
      <p:ext uri="{BB962C8B-B14F-4D97-AF65-F5344CB8AC3E}">
        <p14:creationId xmlns:p14="http://schemas.microsoft.com/office/powerpoint/2010/main" val="20508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1A8A-7DD3-7C49-B0F9-F74C5A203E9A}"/>
              </a:ext>
            </a:extLst>
          </p:cNvPr>
          <p:cNvSpPr>
            <a:spLocks noGrp="1"/>
          </p:cNvSpPr>
          <p:nvPr>
            <p:ph type="title"/>
          </p:nvPr>
        </p:nvSpPr>
        <p:spPr>
          <a:xfrm>
            <a:off x="2895600" y="377511"/>
            <a:ext cx="8610600" cy="947196"/>
          </a:xfrm>
        </p:spPr>
        <p:txBody>
          <a:bodyPr/>
          <a:lstStyle/>
          <a:p>
            <a:r>
              <a:rPr lang="en-US" dirty="0"/>
              <a:t>On Physical Barriers</a:t>
            </a:r>
          </a:p>
        </p:txBody>
      </p:sp>
      <p:sp>
        <p:nvSpPr>
          <p:cNvPr id="3" name="Content Placeholder 2">
            <a:extLst>
              <a:ext uri="{FF2B5EF4-FFF2-40B4-BE49-F238E27FC236}">
                <a16:creationId xmlns:a16="http://schemas.microsoft.com/office/drawing/2014/main" id="{9DC14AAD-C245-2C4D-9EBA-1BC97C6B8767}"/>
              </a:ext>
            </a:extLst>
          </p:cNvPr>
          <p:cNvSpPr>
            <a:spLocks noGrp="1"/>
          </p:cNvSpPr>
          <p:nvPr>
            <p:ph idx="1"/>
          </p:nvPr>
        </p:nvSpPr>
        <p:spPr>
          <a:xfrm>
            <a:off x="445477" y="1500552"/>
            <a:ext cx="11371385" cy="5155782"/>
          </a:xfrm>
        </p:spPr>
        <p:txBody>
          <a:bodyPr>
            <a:noAutofit/>
          </a:bodyPr>
          <a:lstStyle/>
          <a:p>
            <a:pPr marL="0" indent="0">
              <a:buNone/>
            </a:pPr>
            <a:r>
              <a:rPr lang="en-US" sz="2800" dirty="0"/>
              <a:t>The bible does possess an awareness of spatial concerns regarding borders and barriers on both a civil and personal level.</a:t>
            </a:r>
          </a:p>
          <a:p>
            <a:pPr lvl="1"/>
            <a:r>
              <a:rPr lang="en-US" sz="3000" dirty="0"/>
              <a:t>There are 62 references to “borders”, all in the OT</a:t>
            </a:r>
          </a:p>
          <a:p>
            <a:pPr lvl="2"/>
            <a:r>
              <a:rPr lang="en-US" sz="3000" b="1" dirty="0" err="1"/>
              <a:t>gbuwl</a:t>
            </a:r>
            <a:r>
              <a:rPr lang="en-US" sz="3000" b="1" dirty="0"/>
              <a:t>, </a:t>
            </a:r>
            <a:r>
              <a:rPr lang="en-US" sz="3000" i="1" dirty="0" err="1"/>
              <a:t>gheb-ool</a:t>
            </a:r>
            <a:r>
              <a:rPr lang="en-US" sz="3000" i="1" dirty="0"/>
              <a:t>´;</a:t>
            </a:r>
            <a:r>
              <a:rPr lang="en-US" sz="3000" dirty="0"/>
              <a:t> or (shortened) </a:t>
            </a:r>
            <a:r>
              <a:rPr lang="he-IL" sz="3000" b="1" dirty="0"/>
              <a:t>גְּבֻל</a:t>
            </a:r>
            <a:r>
              <a:rPr lang="en-US" sz="3000" b="1" dirty="0"/>
              <a:t> </a:t>
            </a:r>
            <a:r>
              <a:rPr lang="he-IL" sz="3000" b="1" dirty="0"/>
              <a:t> </a:t>
            </a:r>
            <a:r>
              <a:rPr lang="en-US" sz="3000" b="1" dirty="0" err="1"/>
              <a:t>gbul</a:t>
            </a:r>
            <a:r>
              <a:rPr lang="en-US" sz="3000" b="1" dirty="0"/>
              <a:t>, </a:t>
            </a:r>
            <a:r>
              <a:rPr lang="en-US" sz="3000" i="1" dirty="0" err="1"/>
              <a:t>gheb-ool</a:t>
            </a:r>
            <a:r>
              <a:rPr lang="en-US" sz="3000" i="1" dirty="0"/>
              <a:t>´</a:t>
            </a:r>
            <a:r>
              <a:rPr lang="en-US" sz="3000" dirty="0"/>
              <a:t>; properly, </a:t>
            </a:r>
            <a:r>
              <a:rPr lang="en-US" sz="3000" dirty="0">
                <a:solidFill>
                  <a:schemeClr val="accent3"/>
                </a:solidFill>
              </a:rPr>
              <a:t>a cor</a:t>
            </a:r>
            <a:r>
              <a:rPr lang="en-US" sz="3000" dirty="0"/>
              <a:t>d (as twisted), i.e. (by implication) </a:t>
            </a:r>
            <a:r>
              <a:rPr lang="en-US" sz="3000" dirty="0">
                <a:solidFill>
                  <a:schemeClr val="accent3"/>
                </a:solidFill>
              </a:rPr>
              <a:t>a boundary</a:t>
            </a:r>
            <a:r>
              <a:rPr lang="en-US" sz="3000" dirty="0"/>
              <a:t>; by </a:t>
            </a:r>
            <a:r>
              <a:rPr lang="en-US" sz="3000" dirty="0" err="1"/>
              <a:t>extens</a:t>
            </a:r>
            <a:r>
              <a:rPr lang="en-US" sz="3000" dirty="0"/>
              <a:t>. the territory </a:t>
            </a:r>
            <a:r>
              <a:rPr lang="en-US" sz="3000" dirty="0" err="1"/>
              <a:t>inclosed</a:t>
            </a:r>
            <a:r>
              <a:rPr lang="en-US" sz="3000" dirty="0"/>
              <a:t>:—border, bound, coast, x great, landmark, limit, quarter, space.</a:t>
            </a:r>
          </a:p>
          <a:p>
            <a:pPr lvl="1"/>
            <a:r>
              <a:rPr lang="en-US" sz="3000" dirty="0"/>
              <a:t>There are 4 references to “fences”</a:t>
            </a:r>
          </a:p>
          <a:p>
            <a:pPr lvl="2"/>
            <a:r>
              <a:rPr lang="en-US" sz="3000" b="1" dirty="0" err="1"/>
              <a:t>φρ</a:t>
            </a:r>
            <a:r>
              <a:rPr lang="en-US" sz="3000" b="1" dirty="0"/>
              <a:t>α</a:t>
            </a:r>
            <a:r>
              <a:rPr lang="en-US" sz="3000" b="1" dirty="0" err="1"/>
              <a:t>γμός</a:t>
            </a:r>
            <a:r>
              <a:rPr lang="en-US" sz="3000" b="1" dirty="0"/>
              <a:t> </a:t>
            </a:r>
            <a:r>
              <a:rPr lang="en-US" sz="3000" i="1" dirty="0" err="1"/>
              <a:t>phragmos</a:t>
            </a:r>
            <a:r>
              <a:rPr lang="en-US" sz="3000" dirty="0"/>
              <a:t>; </a:t>
            </a:r>
            <a:r>
              <a:rPr lang="en-US" sz="3000" dirty="0">
                <a:solidFill>
                  <a:schemeClr val="accent3"/>
                </a:solidFill>
              </a:rPr>
              <a:t>a fence, or inclosing barrier</a:t>
            </a:r>
            <a:r>
              <a:rPr lang="en-US" sz="3000" dirty="0"/>
              <a:t> (literally or figuratively): — hedge (+ round about), partition.</a:t>
            </a:r>
          </a:p>
        </p:txBody>
      </p:sp>
    </p:spTree>
    <p:extLst>
      <p:ext uri="{BB962C8B-B14F-4D97-AF65-F5344CB8AC3E}">
        <p14:creationId xmlns:p14="http://schemas.microsoft.com/office/powerpoint/2010/main" val="26816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DAA13-501A-DE4C-A0E8-EC72E168895C}"/>
              </a:ext>
            </a:extLst>
          </p:cNvPr>
          <p:cNvSpPr>
            <a:spLocks noGrp="1"/>
          </p:cNvSpPr>
          <p:nvPr>
            <p:ph idx="1"/>
          </p:nvPr>
        </p:nvSpPr>
        <p:spPr>
          <a:xfrm>
            <a:off x="512884" y="562707"/>
            <a:ext cx="11166231" cy="6037385"/>
          </a:xfrm>
        </p:spPr>
        <p:txBody>
          <a:bodyPr>
            <a:normAutofit/>
          </a:bodyPr>
          <a:lstStyle/>
          <a:p>
            <a:pPr lvl="1"/>
            <a:r>
              <a:rPr lang="en-US" sz="2800" dirty="0"/>
              <a:t>There are 110 references to “gates”</a:t>
            </a:r>
          </a:p>
          <a:p>
            <a:pPr lvl="2"/>
            <a:r>
              <a:rPr lang="he-IL" sz="2800" b="1" dirty="0" err="1"/>
              <a:t>שַׁעַר</a:t>
            </a:r>
            <a:r>
              <a:rPr lang="en-US" sz="2800" b="1" dirty="0"/>
              <a:t> </a:t>
            </a:r>
            <a:r>
              <a:rPr lang="he-IL" sz="2800" b="1" dirty="0"/>
              <a:t> </a:t>
            </a:r>
            <a:r>
              <a:rPr lang="en-US" sz="2800" b="1" dirty="0" err="1"/>
              <a:t>shaʿar</a:t>
            </a:r>
            <a:r>
              <a:rPr lang="en-US" sz="2800" b="1" dirty="0"/>
              <a:t>, </a:t>
            </a:r>
            <a:r>
              <a:rPr lang="en-US" sz="2800" i="1" dirty="0"/>
              <a:t>shah´-</a:t>
            </a:r>
            <a:r>
              <a:rPr lang="en-US" sz="2800" i="1" dirty="0" err="1"/>
              <a:t>ar</a:t>
            </a:r>
            <a:r>
              <a:rPr lang="en-US" sz="2800" i="1" dirty="0"/>
              <a:t>;</a:t>
            </a:r>
            <a:r>
              <a:rPr lang="en-US" sz="2800" dirty="0"/>
              <a:t>; an opening, </a:t>
            </a:r>
            <a:r>
              <a:rPr lang="en-US" sz="2800" dirty="0">
                <a:solidFill>
                  <a:schemeClr val="accent3"/>
                </a:solidFill>
              </a:rPr>
              <a:t>i.e. door or gate</a:t>
            </a:r>
            <a:r>
              <a:rPr lang="en-US" sz="2800" dirty="0"/>
              <a:t>:—city, door, gate, port (x -</a:t>
            </a:r>
            <a:r>
              <a:rPr lang="en-US" sz="2800" dirty="0" err="1"/>
              <a:t>er</a:t>
            </a:r>
            <a:r>
              <a:rPr lang="en-US" sz="2800" dirty="0"/>
              <a:t>).</a:t>
            </a:r>
          </a:p>
          <a:p>
            <a:pPr lvl="2"/>
            <a:r>
              <a:rPr lang="en-US" sz="2800" b="1" dirty="0" err="1"/>
              <a:t>θύρ</a:t>
            </a:r>
            <a:r>
              <a:rPr lang="en-US" sz="2800" b="1" dirty="0"/>
              <a:t>α </a:t>
            </a:r>
            <a:r>
              <a:rPr lang="en-US" sz="2800" i="1" dirty="0" err="1"/>
              <a:t>thyra</a:t>
            </a:r>
            <a:r>
              <a:rPr lang="en-US" sz="2800" dirty="0"/>
              <a:t>; compare “door”; a portal or entrance (the opening or the closure, literally or figuratively): — </a:t>
            </a:r>
            <a:r>
              <a:rPr lang="en-US" sz="2800" dirty="0">
                <a:solidFill>
                  <a:schemeClr val="accent3"/>
                </a:solidFill>
              </a:rPr>
              <a:t>door, gate.</a:t>
            </a:r>
          </a:p>
          <a:p>
            <a:pPr lvl="1"/>
            <a:r>
              <a:rPr lang="en-US" sz="2800" dirty="0"/>
              <a:t>There are over 200 references to “walls”</a:t>
            </a:r>
          </a:p>
          <a:p>
            <a:pPr lvl="2"/>
            <a:r>
              <a:rPr lang="he-IL" sz="2800" b="1" dirty="0"/>
              <a:t>חוֹמָה</a:t>
            </a:r>
            <a:r>
              <a:rPr lang="en-US" sz="2800" b="1" dirty="0"/>
              <a:t> </a:t>
            </a:r>
            <a:r>
              <a:rPr lang="he-IL" sz="2800" b="1" dirty="0"/>
              <a:t> </a:t>
            </a:r>
            <a:r>
              <a:rPr lang="en-US" sz="2800" b="1" dirty="0" err="1"/>
              <a:t>chowmah</a:t>
            </a:r>
            <a:r>
              <a:rPr lang="en-US" sz="2800" b="1" dirty="0"/>
              <a:t>, </a:t>
            </a:r>
            <a:r>
              <a:rPr lang="en-US" sz="2800" i="1" dirty="0" err="1"/>
              <a:t>kho</a:t>
            </a:r>
            <a:r>
              <a:rPr lang="en-US" sz="2800" i="1" dirty="0"/>
              <a:t>-maw´;</a:t>
            </a:r>
            <a:r>
              <a:rPr lang="en-US" sz="2800" dirty="0"/>
              <a:t> feminine active participle of an unused root apparently meaning to join; </a:t>
            </a:r>
            <a:r>
              <a:rPr lang="en-US" sz="2800" dirty="0">
                <a:solidFill>
                  <a:schemeClr val="accent3"/>
                </a:solidFill>
              </a:rPr>
              <a:t>a wall of protection:—wall, walled.</a:t>
            </a:r>
          </a:p>
          <a:p>
            <a:pPr lvl="2"/>
            <a:r>
              <a:rPr lang="en-US" sz="2800" b="1" dirty="0" err="1"/>
              <a:t>τεῖχος</a:t>
            </a:r>
            <a:r>
              <a:rPr lang="en-US" sz="2800" b="1" dirty="0"/>
              <a:t> </a:t>
            </a:r>
            <a:r>
              <a:rPr lang="en-US" sz="2800" i="1" dirty="0" err="1"/>
              <a:t>teichos</a:t>
            </a:r>
            <a:r>
              <a:rPr lang="en-US" sz="2800" dirty="0"/>
              <a:t>; </a:t>
            </a:r>
            <a:r>
              <a:rPr lang="en-US" sz="2800" dirty="0">
                <a:solidFill>
                  <a:schemeClr val="accent3"/>
                </a:solidFill>
              </a:rPr>
              <a:t>a wall (as formative of a house</a:t>
            </a:r>
            <a:r>
              <a:rPr lang="en-US" sz="2800" dirty="0"/>
              <a:t>): — wall.</a:t>
            </a:r>
          </a:p>
          <a:p>
            <a:pPr marL="0" indent="0">
              <a:buNone/>
            </a:pPr>
            <a:r>
              <a:rPr lang="en-US" sz="2800" dirty="0"/>
              <a:t>Notably, the vast majority of these references are either positive or speak to the necessity of these physical barriers in relation to the safety of those within.</a:t>
            </a:r>
          </a:p>
          <a:p>
            <a:endParaRPr lang="en-US" dirty="0"/>
          </a:p>
        </p:txBody>
      </p:sp>
    </p:spTree>
    <p:extLst>
      <p:ext uri="{BB962C8B-B14F-4D97-AF65-F5344CB8AC3E}">
        <p14:creationId xmlns:p14="http://schemas.microsoft.com/office/powerpoint/2010/main" val="37515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50CE-3449-624B-82CB-BC1F10CF2BC2}"/>
              </a:ext>
            </a:extLst>
          </p:cNvPr>
          <p:cNvSpPr>
            <a:spLocks noGrp="1"/>
          </p:cNvSpPr>
          <p:nvPr>
            <p:ph type="title"/>
          </p:nvPr>
        </p:nvSpPr>
        <p:spPr>
          <a:xfrm>
            <a:off x="2895600" y="304801"/>
            <a:ext cx="8610600" cy="1242646"/>
          </a:xfrm>
        </p:spPr>
        <p:txBody>
          <a:bodyPr/>
          <a:lstStyle/>
          <a:p>
            <a:r>
              <a:rPr lang="en-US" dirty="0"/>
              <a:t>The Interesting case of Nehemiah’s Wall</a:t>
            </a:r>
          </a:p>
        </p:txBody>
      </p:sp>
      <p:sp>
        <p:nvSpPr>
          <p:cNvPr id="3" name="Content Placeholder 2">
            <a:extLst>
              <a:ext uri="{FF2B5EF4-FFF2-40B4-BE49-F238E27FC236}">
                <a16:creationId xmlns:a16="http://schemas.microsoft.com/office/drawing/2014/main" id="{2A597DD5-3C47-B741-B06F-AB5AE6C4DAE5}"/>
              </a:ext>
            </a:extLst>
          </p:cNvPr>
          <p:cNvSpPr>
            <a:spLocks noGrp="1"/>
          </p:cNvSpPr>
          <p:nvPr>
            <p:ph idx="1"/>
          </p:nvPr>
        </p:nvSpPr>
        <p:spPr>
          <a:xfrm>
            <a:off x="685800" y="1676400"/>
            <a:ext cx="11072446" cy="4982308"/>
          </a:xfrm>
        </p:spPr>
        <p:txBody>
          <a:bodyPr>
            <a:normAutofit fontScale="92500" lnSpcReduction="10000"/>
          </a:bodyPr>
          <a:lstStyle/>
          <a:p>
            <a:pPr>
              <a:lnSpc>
                <a:spcPct val="100000"/>
              </a:lnSpc>
              <a:spcBef>
                <a:spcPts val="0"/>
              </a:spcBef>
            </a:pPr>
            <a:r>
              <a:rPr lang="en-US" sz="2800" b="1" dirty="0"/>
              <a:t>1 </a:t>
            </a:r>
            <a:r>
              <a:rPr lang="en-US" sz="2800" dirty="0"/>
              <a:t>The words of Nehemiah the son of </a:t>
            </a:r>
            <a:r>
              <a:rPr lang="en-US" sz="2800" dirty="0" err="1"/>
              <a:t>Hacaliah</a:t>
            </a:r>
            <a:r>
              <a:rPr lang="en-US" sz="2800" dirty="0"/>
              <a:t>. And I asked them concerning the Jews who escaped, who had </a:t>
            </a:r>
            <a:r>
              <a:rPr lang="en-US" sz="2800" dirty="0" err="1"/>
              <a:t>survived</a:t>
            </a:r>
            <a:r>
              <a:rPr lang="en-US" sz="2800" u="sng" dirty="0" err="1"/>
              <a:t>“The</a:t>
            </a:r>
            <a:r>
              <a:rPr lang="en-US" sz="2800" u="sng" dirty="0"/>
              <a:t> remnant there in the province who had survived the exile is in great trouble and shame. The wall of Jerusalem is broken down, and its gates are destroyed by fire.”</a:t>
            </a:r>
          </a:p>
          <a:p>
            <a:pPr>
              <a:lnSpc>
                <a:spcPct val="100000"/>
              </a:lnSpc>
              <a:spcBef>
                <a:spcPts val="0"/>
              </a:spcBef>
            </a:pPr>
            <a:r>
              <a:rPr lang="en-US" sz="2800" b="1" baseline="30000" dirty="0"/>
              <a:t>7 </a:t>
            </a:r>
            <a:r>
              <a:rPr lang="en-US" sz="2800" dirty="0"/>
              <a:t>And I said to the king, And the king granted me what I asked, </a:t>
            </a:r>
            <a:r>
              <a:rPr lang="en-US" sz="2800" u="sng" dirty="0"/>
              <a:t>for the good hand of my God was upon me</a:t>
            </a:r>
            <a:r>
              <a:rPr lang="en-US" sz="2800" dirty="0"/>
              <a:t>.</a:t>
            </a:r>
          </a:p>
          <a:p>
            <a:pPr>
              <a:lnSpc>
                <a:spcPct val="100000"/>
              </a:lnSpc>
              <a:spcBef>
                <a:spcPts val="0"/>
              </a:spcBef>
            </a:pPr>
            <a:r>
              <a:rPr lang="en-US" sz="2800" b="1" baseline="30000" dirty="0"/>
              <a:t>9 </a:t>
            </a:r>
            <a:r>
              <a:rPr lang="en-US" sz="2800" dirty="0"/>
              <a:t>Then I came to the governors of the province Beyond the River and gave them the king's letters. Now the king had sent with me officers of the army and horsemen.</a:t>
            </a:r>
            <a:r>
              <a:rPr lang="en-US" sz="2800" u="sng" dirty="0"/>
              <a:t> </a:t>
            </a:r>
            <a:r>
              <a:rPr lang="en-US" sz="2800" b="1" u="sng" baseline="30000" dirty="0"/>
              <a:t>10 </a:t>
            </a:r>
            <a:r>
              <a:rPr lang="en-US" sz="2800" u="sng" dirty="0"/>
              <a:t>But when Sanballat the </a:t>
            </a:r>
            <a:r>
              <a:rPr lang="en-US" sz="2800" u="sng" dirty="0" err="1"/>
              <a:t>Horonite</a:t>
            </a:r>
            <a:r>
              <a:rPr lang="en-US" sz="2800" u="sng" dirty="0"/>
              <a:t> and </a:t>
            </a:r>
            <a:r>
              <a:rPr lang="en-US" sz="2800" u="sng" dirty="0" err="1"/>
              <a:t>Tobiah</a:t>
            </a:r>
            <a:r>
              <a:rPr lang="en-US" sz="2800" u="sng" dirty="0"/>
              <a:t> the Ammonite servant heard this, it displeased them greatly that someone had come to seek the welfare of the people of Israel.</a:t>
            </a:r>
            <a:endParaRPr lang="en-US" sz="2800" dirty="0"/>
          </a:p>
          <a:p>
            <a:endParaRPr lang="en-US" dirty="0"/>
          </a:p>
        </p:txBody>
      </p:sp>
    </p:spTree>
    <p:extLst>
      <p:ext uri="{BB962C8B-B14F-4D97-AF65-F5344CB8AC3E}">
        <p14:creationId xmlns:p14="http://schemas.microsoft.com/office/powerpoint/2010/main" val="208214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8CD27A-52A9-0345-B838-42E2D39835E6}"/>
              </a:ext>
            </a:extLst>
          </p:cNvPr>
          <p:cNvPicPr>
            <a:picLocks noChangeAspect="1"/>
          </p:cNvPicPr>
          <p:nvPr/>
        </p:nvPicPr>
        <p:blipFill>
          <a:blip r:embed="rId2"/>
          <a:stretch>
            <a:fillRect/>
          </a:stretch>
        </p:blipFill>
        <p:spPr>
          <a:xfrm>
            <a:off x="2510971" y="333829"/>
            <a:ext cx="8098972" cy="1166097"/>
          </a:xfrm>
          <a:prstGeom prst="rect">
            <a:avLst/>
          </a:prstGeom>
        </p:spPr>
      </p:pic>
      <p:pic>
        <p:nvPicPr>
          <p:cNvPr id="7" name="Picture 6" descr="A screenshot of a cell phone&#13;&#10;&#13;&#10;Description automatically generated">
            <a:extLst>
              <a:ext uri="{FF2B5EF4-FFF2-40B4-BE49-F238E27FC236}">
                <a16:creationId xmlns:a16="http://schemas.microsoft.com/office/drawing/2014/main" id="{8B972CDF-E325-C14C-B3ED-081EE3957809}"/>
              </a:ext>
            </a:extLst>
          </p:cNvPr>
          <p:cNvPicPr>
            <a:picLocks noChangeAspect="1"/>
          </p:cNvPicPr>
          <p:nvPr/>
        </p:nvPicPr>
        <p:blipFill>
          <a:blip r:embed="rId3"/>
          <a:stretch>
            <a:fillRect/>
          </a:stretch>
        </p:blipFill>
        <p:spPr>
          <a:xfrm>
            <a:off x="2510971" y="1499926"/>
            <a:ext cx="8098971" cy="3103126"/>
          </a:xfrm>
          <a:prstGeom prst="rect">
            <a:avLst/>
          </a:prstGeom>
        </p:spPr>
      </p:pic>
      <p:pic>
        <p:nvPicPr>
          <p:cNvPr id="9" name="Picture 8" descr="A screenshot of a cell phone&#13;&#10;&#13;&#10;Description automatically generated">
            <a:extLst>
              <a:ext uri="{FF2B5EF4-FFF2-40B4-BE49-F238E27FC236}">
                <a16:creationId xmlns:a16="http://schemas.microsoft.com/office/drawing/2014/main" id="{1505278F-9DA6-DE43-9DC0-87781ACEC880}"/>
              </a:ext>
            </a:extLst>
          </p:cNvPr>
          <p:cNvPicPr>
            <a:picLocks noChangeAspect="1"/>
          </p:cNvPicPr>
          <p:nvPr/>
        </p:nvPicPr>
        <p:blipFill>
          <a:blip r:embed="rId4"/>
          <a:stretch>
            <a:fillRect/>
          </a:stretch>
        </p:blipFill>
        <p:spPr>
          <a:xfrm>
            <a:off x="2510971" y="4605568"/>
            <a:ext cx="8098971" cy="2012946"/>
          </a:xfrm>
          <a:prstGeom prst="rect">
            <a:avLst/>
          </a:prstGeom>
        </p:spPr>
      </p:pic>
      <p:sp>
        <p:nvSpPr>
          <p:cNvPr id="10" name="TextBox 9">
            <a:extLst>
              <a:ext uri="{FF2B5EF4-FFF2-40B4-BE49-F238E27FC236}">
                <a16:creationId xmlns:a16="http://schemas.microsoft.com/office/drawing/2014/main" id="{ECD98E89-4FFE-C046-89E3-87AB3FC070DE}"/>
              </a:ext>
            </a:extLst>
          </p:cNvPr>
          <p:cNvSpPr txBox="1"/>
          <p:nvPr/>
        </p:nvSpPr>
        <p:spPr>
          <a:xfrm>
            <a:off x="232229" y="4310190"/>
            <a:ext cx="2065494" cy="2031325"/>
          </a:xfrm>
          <a:prstGeom prst="rect">
            <a:avLst/>
          </a:prstGeom>
          <a:noFill/>
        </p:spPr>
        <p:txBody>
          <a:bodyPr wrap="square" rtlCol="0">
            <a:spAutoFit/>
          </a:bodyPr>
          <a:lstStyle/>
          <a:p>
            <a:r>
              <a:rPr lang="en-US" dirty="0"/>
              <a:t>According to a Pew Research Center survey of 27 nations conducted in the spring of 2018.</a:t>
            </a:r>
          </a:p>
        </p:txBody>
      </p:sp>
    </p:spTree>
    <p:extLst>
      <p:ext uri="{BB962C8B-B14F-4D97-AF65-F5344CB8AC3E}">
        <p14:creationId xmlns:p14="http://schemas.microsoft.com/office/powerpoint/2010/main" val="3001820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4E95-6B31-B542-9986-313C33CC629B}"/>
              </a:ext>
            </a:extLst>
          </p:cNvPr>
          <p:cNvSpPr>
            <a:spLocks noGrp="1"/>
          </p:cNvSpPr>
          <p:nvPr>
            <p:ph type="title"/>
          </p:nvPr>
        </p:nvSpPr>
        <p:spPr>
          <a:xfrm>
            <a:off x="808892" y="764372"/>
            <a:ext cx="10697308" cy="5706765"/>
          </a:xfrm>
        </p:spPr>
        <p:txBody>
          <a:bodyPr>
            <a:normAutofit/>
          </a:bodyPr>
          <a:lstStyle/>
          <a:p>
            <a:r>
              <a:rPr lang="en-US" sz="4400" dirty="0"/>
              <a:t>IS THE FACT THAT WE ALL HAVE LOCKS ON OUR DOORS AND MANY HAVE WALLS AND GATES AROUND THEIR HOMES A RELEVANT ILLUSTRATION TO USE IN THIS DEBATE?</a:t>
            </a:r>
          </a:p>
        </p:txBody>
      </p:sp>
    </p:spTree>
    <p:extLst>
      <p:ext uri="{BB962C8B-B14F-4D97-AF65-F5344CB8AC3E}">
        <p14:creationId xmlns:p14="http://schemas.microsoft.com/office/powerpoint/2010/main" val="241887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D5C8-49C1-974D-85D4-AA657790223F}"/>
              </a:ext>
            </a:extLst>
          </p:cNvPr>
          <p:cNvSpPr>
            <a:spLocks noGrp="1"/>
          </p:cNvSpPr>
          <p:nvPr>
            <p:ph type="title"/>
          </p:nvPr>
        </p:nvSpPr>
        <p:spPr>
          <a:xfrm>
            <a:off x="2200031" y="304800"/>
            <a:ext cx="9407769" cy="1293028"/>
          </a:xfrm>
        </p:spPr>
        <p:txBody>
          <a:bodyPr>
            <a:normAutofit fontScale="90000"/>
          </a:bodyPr>
          <a:lstStyle/>
          <a:p>
            <a:r>
              <a:rPr lang="en-US" dirty="0"/>
              <a:t>Biblical Accounts of Humanitarian Migration (Refugee's)</a:t>
            </a:r>
          </a:p>
        </p:txBody>
      </p:sp>
      <p:sp>
        <p:nvSpPr>
          <p:cNvPr id="3" name="Content Placeholder 2">
            <a:extLst>
              <a:ext uri="{FF2B5EF4-FFF2-40B4-BE49-F238E27FC236}">
                <a16:creationId xmlns:a16="http://schemas.microsoft.com/office/drawing/2014/main" id="{C3F1DE2F-1A29-BE45-9218-C3087C7E9D2F}"/>
              </a:ext>
            </a:extLst>
          </p:cNvPr>
          <p:cNvSpPr>
            <a:spLocks noGrp="1"/>
          </p:cNvSpPr>
          <p:nvPr>
            <p:ph idx="1"/>
          </p:nvPr>
        </p:nvSpPr>
        <p:spPr>
          <a:xfrm>
            <a:off x="685800" y="1712686"/>
            <a:ext cx="11177954" cy="4840514"/>
          </a:xfrm>
        </p:spPr>
        <p:txBody>
          <a:bodyPr>
            <a:noAutofit/>
          </a:bodyPr>
          <a:lstStyle/>
          <a:p>
            <a:r>
              <a:rPr lang="en-US" sz="2400" dirty="0"/>
              <a:t>Gen. 12:10		Abraham fleeing famine into Egypt</a:t>
            </a:r>
          </a:p>
          <a:p>
            <a:pPr lvl="6"/>
            <a:r>
              <a:rPr lang="en-US" sz="2400" dirty="0">
                <a:solidFill>
                  <a:schemeClr val="accent3"/>
                </a:solidFill>
              </a:rPr>
              <a:t>Interestingly, Pharaoh expelled them due to Abraham’s deceit</a:t>
            </a:r>
          </a:p>
          <a:p>
            <a:r>
              <a:rPr lang="en-US" sz="2400" dirty="0"/>
              <a:t>Gen. 45-46		Jacob (and sons) fleeing famine into Egypt</a:t>
            </a:r>
          </a:p>
          <a:p>
            <a:pPr lvl="6"/>
            <a:r>
              <a:rPr lang="en-US" sz="2400" dirty="0">
                <a:solidFill>
                  <a:schemeClr val="accent3"/>
                </a:solidFill>
              </a:rPr>
              <a:t>They came to the immediate knowledge of Joseph who was an Egyptian civil authority</a:t>
            </a:r>
          </a:p>
          <a:p>
            <a:r>
              <a:rPr lang="en-US" sz="2400" dirty="0"/>
              <a:t>I Sam.21:10 	David fleeing Saul into Philistine territory		</a:t>
            </a:r>
          </a:p>
          <a:p>
            <a:pPr lvl="6"/>
            <a:r>
              <a:rPr lang="en-US" sz="2400" dirty="0">
                <a:solidFill>
                  <a:schemeClr val="accent3"/>
                </a:solidFill>
              </a:rPr>
              <a:t>Interestingly, David feigned insanity to get into Gath</a:t>
            </a:r>
          </a:p>
          <a:p>
            <a:r>
              <a:rPr lang="en-US" sz="2400" dirty="0"/>
              <a:t>Matt. 2:16:21	Joseph, Mary and Jesus temporarily fleeing to Egypt</a:t>
            </a:r>
          </a:p>
          <a:p>
            <a:r>
              <a:rPr lang="en-US" sz="2400" dirty="0"/>
              <a:t>In all of these cases the “refugee’s” entered with the knowledge of the civil authorities except the case of Joseph and Mary, which is not spoken to in the text.</a:t>
            </a:r>
          </a:p>
        </p:txBody>
      </p:sp>
    </p:spTree>
    <p:extLst>
      <p:ext uri="{BB962C8B-B14F-4D97-AF65-F5344CB8AC3E}">
        <p14:creationId xmlns:p14="http://schemas.microsoft.com/office/powerpoint/2010/main" val="18312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2803-7941-7542-87CB-10EF08E252B6}"/>
              </a:ext>
            </a:extLst>
          </p:cNvPr>
          <p:cNvSpPr>
            <a:spLocks noGrp="1"/>
          </p:cNvSpPr>
          <p:nvPr>
            <p:ph type="title"/>
          </p:nvPr>
        </p:nvSpPr>
        <p:spPr>
          <a:xfrm>
            <a:off x="1625600" y="2782486"/>
            <a:ext cx="9892323" cy="1293028"/>
          </a:xfrm>
        </p:spPr>
        <p:txBody>
          <a:bodyPr>
            <a:noAutofit/>
          </a:bodyPr>
          <a:lstStyle/>
          <a:p>
            <a:r>
              <a:rPr lang="en-US" sz="5500" dirty="0"/>
              <a:t>HOW SHOULD CHRISTIANS RELATE TO LAWFUL CIVIL GOVERNMENTS?</a:t>
            </a:r>
          </a:p>
        </p:txBody>
      </p:sp>
    </p:spTree>
    <p:extLst>
      <p:ext uri="{BB962C8B-B14F-4D97-AF65-F5344CB8AC3E}">
        <p14:creationId xmlns:p14="http://schemas.microsoft.com/office/powerpoint/2010/main" val="722436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8A39-1943-CE49-8242-4C39F4A09599}"/>
              </a:ext>
            </a:extLst>
          </p:cNvPr>
          <p:cNvSpPr>
            <a:spLocks noGrp="1"/>
          </p:cNvSpPr>
          <p:nvPr>
            <p:ph type="title"/>
          </p:nvPr>
        </p:nvSpPr>
        <p:spPr>
          <a:xfrm>
            <a:off x="2895600" y="412680"/>
            <a:ext cx="8610600" cy="829966"/>
          </a:xfrm>
        </p:spPr>
        <p:txBody>
          <a:bodyPr/>
          <a:lstStyle/>
          <a:p>
            <a:r>
              <a:rPr lang="en-US" dirty="0"/>
              <a:t>Which “Citizenship” is primary?</a:t>
            </a:r>
          </a:p>
        </p:txBody>
      </p:sp>
      <p:sp>
        <p:nvSpPr>
          <p:cNvPr id="3" name="Content Placeholder 2">
            <a:extLst>
              <a:ext uri="{FF2B5EF4-FFF2-40B4-BE49-F238E27FC236}">
                <a16:creationId xmlns:a16="http://schemas.microsoft.com/office/drawing/2014/main" id="{2060CF13-07C8-7C49-A955-AC88B77770F6}"/>
              </a:ext>
            </a:extLst>
          </p:cNvPr>
          <p:cNvSpPr>
            <a:spLocks noGrp="1"/>
          </p:cNvSpPr>
          <p:nvPr>
            <p:ph idx="1"/>
          </p:nvPr>
        </p:nvSpPr>
        <p:spPr>
          <a:xfrm>
            <a:off x="685800" y="1418492"/>
            <a:ext cx="10820400" cy="5193323"/>
          </a:xfrm>
        </p:spPr>
        <p:txBody>
          <a:bodyPr>
            <a:normAutofit fontScale="92500" lnSpcReduction="10000"/>
          </a:bodyPr>
          <a:lstStyle/>
          <a:p>
            <a:r>
              <a:rPr lang="en-US" sz="2400" dirty="0">
                <a:solidFill>
                  <a:schemeClr val="accent3"/>
                </a:solidFill>
              </a:rPr>
              <a:t>Ephesians 2:19</a:t>
            </a:r>
            <a:r>
              <a:rPr lang="en-US" sz="2400" dirty="0"/>
              <a:t> </a:t>
            </a:r>
            <a:r>
              <a:rPr lang="en-US" sz="2400" b="1" baseline="30000" dirty="0"/>
              <a:t> </a:t>
            </a:r>
            <a:r>
              <a:rPr lang="en-US" sz="2400" dirty="0"/>
              <a:t>So then you are no longer strangers and aliens, but you are fellow citizens with the saints and members of the household of God,</a:t>
            </a:r>
          </a:p>
          <a:p>
            <a:r>
              <a:rPr lang="en-US" sz="2400" dirty="0"/>
              <a:t> </a:t>
            </a:r>
            <a:r>
              <a:rPr lang="en-US" sz="2400" dirty="0">
                <a:solidFill>
                  <a:schemeClr val="accent3"/>
                </a:solidFill>
              </a:rPr>
              <a:t>Philippians 3:20 </a:t>
            </a:r>
            <a:r>
              <a:rPr lang="en-US" sz="2400" dirty="0"/>
              <a:t>But our citizenship is in heaven, and from it we await a Savior, the Lord Jesus Christ, </a:t>
            </a:r>
            <a:r>
              <a:rPr lang="en-US" sz="2400" b="1" baseline="30000" dirty="0"/>
              <a:t>21 </a:t>
            </a:r>
            <a:r>
              <a:rPr lang="en-US" sz="2400" dirty="0"/>
              <a:t>who will transform our lowly body to be like his glorious body, by the power that enables him even to subject all things to himself.</a:t>
            </a:r>
          </a:p>
          <a:p>
            <a:r>
              <a:rPr lang="en-US" sz="2400" dirty="0">
                <a:solidFill>
                  <a:schemeClr val="accent3"/>
                </a:solidFill>
              </a:rPr>
              <a:t>Acts 22:23 </a:t>
            </a:r>
            <a:r>
              <a:rPr lang="en-US" sz="2400" dirty="0"/>
              <a:t>And as they were shouting and throwing off their cloaks and flinging dust into the air, </a:t>
            </a:r>
            <a:r>
              <a:rPr lang="en-US" sz="2400" b="1" baseline="30000" dirty="0"/>
              <a:t>24 </a:t>
            </a:r>
            <a:r>
              <a:rPr lang="en-US" sz="2400" dirty="0"/>
              <a:t>the tribune ordered him to be brought into the barracks, saying that he should be examined by flogging, to find out why they were shouting against him like this. </a:t>
            </a:r>
            <a:r>
              <a:rPr lang="en-US" sz="2400" b="1" baseline="30000" dirty="0"/>
              <a:t>25 </a:t>
            </a:r>
            <a:r>
              <a:rPr lang="en-US" sz="2400" dirty="0"/>
              <a:t>But when they had stretched him out for the whips, Paul said to the centurion who was standing by, “Is it lawful for you to flog a man who is a Roman citizen and </a:t>
            </a:r>
            <a:r>
              <a:rPr lang="en-US" sz="2400" dirty="0" err="1"/>
              <a:t>uncondemned</a:t>
            </a:r>
            <a:r>
              <a:rPr lang="en-US" sz="2400" dirty="0"/>
              <a:t>?” </a:t>
            </a:r>
            <a:r>
              <a:rPr lang="en-US" sz="2400" b="1" baseline="30000" dirty="0"/>
              <a:t>26 </a:t>
            </a:r>
            <a:r>
              <a:rPr lang="en-US" sz="2400" dirty="0"/>
              <a:t>When the centurion heard this, he went to the tribune and said to him, “What are you about to do? For this man is a Roman citizen.”</a:t>
            </a:r>
          </a:p>
          <a:p>
            <a:r>
              <a:rPr lang="en-US" sz="2400" dirty="0">
                <a:solidFill>
                  <a:schemeClr val="accent3"/>
                </a:solidFill>
              </a:rPr>
              <a:t>Matthew 22:21</a:t>
            </a:r>
            <a:r>
              <a:rPr lang="en-US" sz="2400" dirty="0"/>
              <a:t> Then Jesus said to them, “Therefore render to Caesar the things that are Caesar's, and to God the things that are God's.”</a:t>
            </a:r>
          </a:p>
          <a:p>
            <a:endParaRPr lang="en-US" dirty="0"/>
          </a:p>
        </p:txBody>
      </p:sp>
    </p:spTree>
    <p:extLst>
      <p:ext uri="{BB962C8B-B14F-4D97-AF65-F5344CB8AC3E}">
        <p14:creationId xmlns:p14="http://schemas.microsoft.com/office/powerpoint/2010/main" val="2170972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EB3F-1A07-8447-B302-4E142D489E2C}"/>
              </a:ext>
            </a:extLst>
          </p:cNvPr>
          <p:cNvSpPr>
            <a:spLocks noGrp="1"/>
          </p:cNvSpPr>
          <p:nvPr>
            <p:ph type="title"/>
          </p:nvPr>
        </p:nvSpPr>
        <p:spPr>
          <a:xfrm>
            <a:off x="1711569" y="401515"/>
            <a:ext cx="9794631" cy="1369228"/>
          </a:xfrm>
        </p:spPr>
        <p:txBody>
          <a:bodyPr>
            <a:noAutofit/>
          </a:bodyPr>
          <a:lstStyle/>
          <a:p>
            <a:r>
              <a:rPr lang="en-US" altLang="en-US" dirty="0"/>
              <a:t>The Christian and Civil Government</a:t>
            </a:r>
            <a:endParaRPr lang="en-US" dirty="0"/>
          </a:p>
        </p:txBody>
      </p:sp>
      <p:sp>
        <p:nvSpPr>
          <p:cNvPr id="3" name="Content Placeholder 2">
            <a:extLst>
              <a:ext uri="{FF2B5EF4-FFF2-40B4-BE49-F238E27FC236}">
                <a16:creationId xmlns:a16="http://schemas.microsoft.com/office/drawing/2014/main" id="{DCF24F77-F80D-CA49-A4DC-729EBF9FD903}"/>
              </a:ext>
            </a:extLst>
          </p:cNvPr>
          <p:cNvSpPr>
            <a:spLocks noGrp="1"/>
          </p:cNvSpPr>
          <p:nvPr>
            <p:ph idx="1"/>
          </p:nvPr>
        </p:nvSpPr>
        <p:spPr>
          <a:xfrm>
            <a:off x="685800" y="1886857"/>
            <a:ext cx="11186886" cy="4818743"/>
          </a:xfrm>
        </p:spPr>
        <p:txBody>
          <a:bodyPr>
            <a:normAutofit/>
          </a:bodyPr>
          <a:lstStyle/>
          <a:p>
            <a:pPr>
              <a:buNone/>
              <a:defRPr/>
            </a:pPr>
            <a:r>
              <a:rPr lang="en-US" altLang="en-US" sz="3200" dirty="0"/>
              <a:t>Christians cannot be distinguished from the rest of the human race by country or language or customs…they live in their own countries, but only as aliens.  They have a share of everything as citizens, and endure everything as foreigners. Every foreign land is their fatherland, and yet for them every fatherland is a foreign land.  To put it simply, what the soul is to the body is what Christians are in the world.</a:t>
            </a:r>
          </a:p>
          <a:p>
            <a:pPr>
              <a:buNone/>
              <a:defRPr/>
            </a:pPr>
            <a:r>
              <a:rPr lang="en-US" altLang="en-US" sz="3200" dirty="0"/>
              <a:t>			- The Epistle to </a:t>
            </a:r>
            <a:r>
              <a:rPr lang="en-US" altLang="en-US" sz="3200" dirty="0" err="1"/>
              <a:t>Diognetus</a:t>
            </a:r>
            <a:r>
              <a:rPr lang="en-US" altLang="en-US" sz="3200" dirty="0"/>
              <a:t> (c. 130)</a:t>
            </a:r>
          </a:p>
          <a:p>
            <a:pPr>
              <a:buNone/>
              <a:defRPr/>
            </a:pPr>
            <a:r>
              <a:rPr lang="en-US" altLang="en-US" sz="2400" dirty="0"/>
              <a:t>			</a:t>
            </a:r>
            <a:endParaRPr lang="en-US" dirty="0"/>
          </a:p>
        </p:txBody>
      </p:sp>
    </p:spTree>
    <p:extLst>
      <p:ext uri="{BB962C8B-B14F-4D97-AF65-F5344CB8AC3E}">
        <p14:creationId xmlns:p14="http://schemas.microsoft.com/office/powerpoint/2010/main" val="3241810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CD21521-B714-5D41-9EAF-325313759B51}"/>
              </a:ext>
            </a:extLst>
          </p:cNvPr>
          <p:cNvSpPr>
            <a:spLocks noGrp="1" noChangeArrowheads="1"/>
          </p:cNvSpPr>
          <p:nvPr>
            <p:ph type="title"/>
          </p:nvPr>
        </p:nvSpPr>
        <p:spPr>
          <a:xfrm>
            <a:off x="2895600" y="330619"/>
            <a:ext cx="8610600" cy="1293028"/>
          </a:xfrm>
        </p:spPr>
        <p:txBody>
          <a:bodyPr>
            <a:normAutofit/>
          </a:bodyPr>
          <a:lstStyle/>
          <a:p>
            <a:pPr eaLnBrk="1" hangingPunct="1">
              <a:defRPr/>
            </a:pPr>
            <a:r>
              <a:rPr lang="en-US" altLang="en-US" sz="4267" b="1" dirty="0"/>
              <a:t>The NT History of Church/State Relations</a:t>
            </a:r>
            <a:endParaRPr lang="en-US" altLang="en-US" sz="4267" dirty="0"/>
          </a:p>
        </p:txBody>
      </p:sp>
      <p:sp>
        <p:nvSpPr>
          <p:cNvPr id="10243" name="Rectangle 3">
            <a:extLst>
              <a:ext uri="{FF2B5EF4-FFF2-40B4-BE49-F238E27FC236}">
                <a16:creationId xmlns:a16="http://schemas.microsoft.com/office/drawing/2014/main" id="{BA2019D1-4645-5C46-882B-C69E2C8A7384}"/>
              </a:ext>
            </a:extLst>
          </p:cNvPr>
          <p:cNvSpPr>
            <a:spLocks noGrp="1" noChangeArrowheads="1"/>
          </p:cNvSpPr>
          <p:nvPr>
            <p:ph idx="1"/>
          </p:nvPr>
        </p:nvSpPr>
        <p:spPr>
          <a:xfrm>
            <a:off x="685800" y="1758462"/>
            <a:ext cx="11072446" cy="4958861"/>
          </a:xfrm>
        </p:spPr>
        <p:txBody>
          <a:bodyPr>
            <a:normAutofit fontScale="85000" lnSpcReduction="10000"/>
          </a:bodyPr>
          <a:lstStyle/>
          <a:p>
            <a:pPr eaLnBrk="1" hangingPunct="1">
              <a:lnSpc>
                <a:spcPct val="110000"/>
              </a:lnSpc>
              <a:buFont typeface="Wingdings" pitchFamily="2" charset="2"/>
              <a:buNone/>
              <a:defRPr/>
            </a:pPr>
            <a:r>
              <a:rPr lang="en-US" altLang="en-US" sz="3300" b="1" dirty="0"/>
              <a:t>A. Subordination- </a:t>
            </a:r>
            <a:r>
              <a:rPr lang="en-US" altLang="en-US" sz="3300" dirty="0"/>
              <a:t>The Basic disposition of </a:t>
            </a:r>
            <a:r>
              <a:rPr lang="en-US" altLang="en-US" sz="3300" dirty="0" err="1"/>
              <a:t>Xn’s</a:t>
            </a:r>
            <a:r>
              <a:rPr lang="en-US" altLang="en-US" sz="3300" dirty="0"/>
              <a:t> toward the state when things are status quo</a:t>
            </a:r>
            <a:endParaRPr lang="en-US" altLang="en-US" sz="3067" b="1" dirty="0"/>
          </a:p>
          <a:p>
            <a:pPr eaLnBrk="1" hangingPunct="1">
              <a:lnSpc>
                <a:spcPct val="80000"/>
              </a:lnSpc>
              <a:buFont typeface="Wingdings" pitchFamily="2" charset="2"/>
              <a:buNone/>
              <a:defRPr/>
            </a:pPr>
            <a:r>
              <a:rPr lang="en-US" altLang="en-US" sz="3067" b="1" dirty="0"/>
              <a:t>1. Key passage- Romans 13:1-7</a:t>
            </a:r>
          </a:p>
          <a:p>
            <a:pPr eaLnBrk="1" hangingPunct="1">
              <a:lnSpc>
                <a:spcPct val="110000"/>
              </a:lnSpc>
              <a:buFont typeface="Wingdings" pitchFamily="2" charset="2"/>
              <a:buNone/>
              <a:defRPr/>
            </a:pPr>
            <a:r>
              <a:rPr lang="en-US" altLang="en-US" sz="1600" dirty="0">
                <a:solidFill>
                  <a:schemeClr val="accent3"/>
                </a:solidFill>
              </a:rPr>
              <a:t>	</a:t>
            </a:r>
            <a:r>
              <a:rPr lang="en-US" altLang="en-US" sz="2133" dirty="0">
                <a:solidFill>
                  <a:schemeClr val="accent3"/>
                </a:solidFill>
              </a:rPr>
              <a:t>Let every person be subject to the governing authorities. For </a:t>
            </a:r>
            <a:r>
              <a:rPr lang="en-US" altLang="en-US" sz="2133" u="sng" dirty="0">
                <a:solidFill>
                  <a:schemeClr val="accent3"/>
                </a:solidFill>
              </a:rPr>
              <a:t>there is no authority except from God</a:t>
            </a:r>
            <a:r>
              <a:rPr lang="en-US" altLang="en-US" sz="2133" dirty="0">
                <a:solidFill>
                  <a:schemeClr val="accent3"/>
                </a:solidFill>
              </a:rPr>
              <a:t>, and those that exist have been </a:t>
            </a:r>
            <a:r>
              <a:rPr lang="en-US" altLang="en-US" sz="2133" u="sng" dirty="0">
                <a:solidFill>
                  <a:schemeClr val="accent3"/>
                </a:solidFill>
              </a:rPr>
              <a:t>instituted by God</a:t>
            </a:r>
            <a:r>
              <a:rPr lang="en-US" altLang="en-US" sz="2133" dirty="0">
                <a:solidFill>
                  <a:schemeClr val="accent3"/>
                </a:solidFill>
              </a:rPr>
              <a:t>. </a:t>
            </a:r>
            <a:r>
              <a:rPr lang="en-US" altLang="en-US" sz="2133" b="1" dirty="0">
                <a:solidFill>
                  <a:schemeClr val="accent3"/>
                </a:solidFill>
              </a:rPr>
              <a:t>2 </a:t>
            </a:r>
            <a:r>
              <a:rPr lang="en-US" altLang="en-US" sz="2133" dirty="0">
                <a:solidFill>
                  <a:schemeClr val="accent3"/>
                </a:solidFill>
              </a:rPr>
              <a:t>Therefore whoever resists the authorities resists </a:t>
            </a:r>
            <a:r>
              <a:rPr lang="en-US" altLang="en-US" sz="2133" u="sng" dirty="0">
                <a:solidFill>
                  <a:schemeClr val="accent3"/>
                </a:solidFill>
              </a:rPr>
              <a:t>what God has appointed</a:t>
            </a:r>
            <a:r>
              <a:rPr lang="en-US" altLang="en-US" sz="2133" dirty="0">
                <a:solidFill>
                  <a:schemeClr val="accent3"/>
                </a:solidFill>
              </a:rPr>
              <a:t>, and those who resist will incur judgment. </a:t>
            </a:r>
            <a:r>
              <a:rPr lang="en-US" altLang="en-US" sz="2133" b="1" dirty="0">
                <a:solidFill>
                  <a:schemeClr val="accent3"/>
                </a:solidFill>
              </a:rPr>
              <a:t>3 </a:t>
            </a:r>
            <a:r>
              <a:rPr lang="en-US" altLang="en-US" sz="2133" dirty="0">
                <a:solidFill>
                  <a:schemeClr val="accent3"/>
                </a:solidFill>
              </a:rPr>
              <a:t>For rulers are not a terror to good conduct, but to bad. Would you have no fear of the one who is in authority? Then do what is good, and you will receive his approval, </a:t>
            </a:r>
            <a:r>
              <a:rPr lang="en-US" altLang="en-US" sz="2133" b="1" dirty="0">
                <a:solidFill>
                  <a:schemeClr val="accent3"/>
                </a:solidFill>
              </a:rPr>
              <a:t>4 </a:t>
            </a:r>
            <a:r>
              <a:rPr lang="en-US" altLang="en-US" sz="2133" dirty="0">
                <a:solidFill>
                  <a:schemeClr val="accent3"/>
                </a:solidFill>
              </a:rPr>
              <a:t>for he is </a:t>
            </a:r>
            <a:r>
              <a:rPr lang="en-US" altLang="en-US" sz="2133" u="sng" dirty="0">
                <a:solidFill>
                  <a:schemeClr val="accent3"/>
                </a:solidFill>
              </a:rPr>
              <a:t>God’s servant for your good</a:t>
            </a:r>
            <a:r>
              <a:rPr lang="en-US" altLang="en-US" sz="2133" dirty="0">
                <a:solidFill>
                  <a:schemeClr val="accent3"/>
                </a:solidFill>
              </a:rPr>
              <a:t>. But if you do wrong, be afraid, for he does not </a:t>
            </a:r>
            <a:r>
              <a:rPr lang="en-US" altLang="en-US" sz="2133" u="sng" dirty="0">
                <a:solidFill>
                  <a:schemeClr val="accent3"/>
                </a:solidFill>
              </a:rPr>
              <a:t>bear the sword</a:t>
            </a:r>
            <a:r>
              <a:rPr lang="en-US" altLang="en-US" sz="2133" dirty="0">
                <a:solidFill>
                  <a:schemeClr val="accent3"/>
                </a:solidFill>
              </a:rPr>
              <a:t> in vain. For he is the servant of God, an avenger who carries out God’s wrath on the wrongdoer. </a:t>
            </a:r>
            <a:r>
              <a:rPr lang="en-US" altLang="en-US" sz="2133" b="1" dirty="0">
                <a:solidFill>
                  <a:schemeClr val="accent3"/>
                </a:solidFill>
              </a:rPr>
              <a:t>5 </a:t>
            </a:r>
            <a:r>
              <a:rPr lang="en-US" altLang="en-US" sz="2133" dirty="0">
                <a:solidFill>
                  <a:schemeClr val="accent3"/>
                </a:solidFill>
              </a:rPr>
              <a:t>Therefore one must be in subjection, not only to avoid God’s wrath but also for the sake of conscience. </a:t>
            </a:r>
            <a:r>
              <a:rPr lang="en-US" altLang="en-US" sz="2133" b="1" dirty="0">
                <a:solidFill>
                  <a:schemeClr val="accent3"/>
                </a:solidFill>
              </a:rPr>
              <a:t>6 </a:t>
            </a:r>
            <a:r>
              <a:rPr lang="en-US" altLang="en-US" sz="2133" dirty="0">
                <a:solidFill>
                  <a:schemeClr val="accent3"/>
                </a:solidFill>
              </a:rPr>
              <a:t>For the same reason you also pay taxes, for </a:t>
            </a:r>
            <a:r>
              <a:rPr lang="en-US" altLang="en-US" sz="2133" u="sng" dirty="0">
                <a:solidFill>
                  <a:schemeClr val="accent3"/>
                </a:solidFill>
              </a:rPr>
              <a:t>the authorities are ministers of God, attending to this very thing</a:t>
            </a:r>
            <a:r>
              <a:rPr lang="en-US" altLang="en-US" sz="2133" dirty="0">
                <a:solidFill>
                  <a:schemeClr val="accent3"/>
                </a:solidFill>
              </a:rPr>
              <a:t>. </a:t>
            </a:r>
            <a:r>
              <a:rPr lang="en-US" altLang="en-US" sz="2133" b="1" dirty="0">
                <a:solidFill>
                  <a:schemeClr val="accent3"/>
                </a:solidFill>
              </a:rPr>
              <a:t>7 </a:t>
            </a:r>
            <a:r>
              <a:rPr lang="en-US" altLang="en-US" sz="2133" dirty="0">
                <a:solidFill>
                  <a:schemeClr val="accent3"/>
                </a:solidFill>
              </a:rPr>
              <a:t>Pay to all what is owed to them: taxes to whom taxes are owed, </a:t>
            </a:r>
            <a:r>
              <a:rPr lang="en-US" altLang="en-US" sz="2133" u="sng" dirty="0">
                <a:solidFill>
                  <a:schemeClr val="accent3"/>
                </a:solidFill>
              </a:rPr>
              <a:t>revenue</a:t>
            </a:r>
            <a:r>
              <a:rPr lang="en-US" altLang="en-US" sz="2133" dirty="0">
                <a:solidFill>
                  <a:schemeClr val="accent3"/>
                </a:solidFill>
              </a:rPr>
              <a:t> to whom revenue is owed, </a:t>
            </a:r>
            <a:r>
              <a:rPr lang="en-US" altLang="en-US" sz="2133" u="sng" dirty="0">
                <a:solidFill>
                  <a:schemeClr val="accent3"/>
                </a:solidFill>
              </a:rPr>
              <a:t>respect</a:t>
            </a:r>
            <a:r>
              <a:rPr lang="en-US" altLang="en-US" sz="2133" dirty="0">
                <a:solidFill>
                  <a:schemeClr val="accent3"/>
                </a:solidFill>
              </a:rPr>
              <a:t> to whom respect is owed, </a:t>
            </a:r>
            <a:r>
              <a:rPr lang="en-US" altLang="en-US" sz="2133" u="sng" dirty="0">
                <a:solidFill>
                  <a:schemeClr val="accent3"/>
                </a:solidFill>
              </a:rPr>
              <a:t>honor</a:t>
            </a:r>
            <a:r>
              <a:rPr lang="en-US" altLang="en-US" sz="2133" dirty="0">
                <a:solidFill>
                  <a:schemeClr val="accent3"/>
                </a:solidFill>
              </a:rPr>
              <a:t> to whom honor is owed.</a:t>
            </a:r>
          </a:p>
          <a:p>
            <a:pPr eaLnBrk="1" hangingPunct="1">
              <a:lnSpc>
                <a:spcPct val="80000"/>
              </a:lnSpc>
              <a:buFont typeface="Wingdings" pitchFamily="2" charset="2"/>
              <a:buNone/>
              <a:defRPr/>
            </a:pPr>
            <a:endParaRPr lang="en-US" altLang="en-US" sz="1333" dirty="0">
              <a:solidFill>
                <a:schemeClr val="hlink"/>
              </a:solidFill>
            </a:endParaRPr>
          </a:p>
          <a:p>
            <a:pPr eaLnBrk="1" hangingPunct="1">
              <a:lnSpc>
                <a:spcPct val="80000"/>
              </a:lnSpc>
              <a:buFont typeface="Wingdings" pitchFamily="2" charset="2"/>
              <a:buNone/>
              <a:defRPr/>
            </a:pPr>
            <a:endParaRPr lang="en-US" altLang="en-US" sz="3067" b="1" dirty="0"/>
          </a:p>
        </p:txBody>
      </p:sp>
    </p:spTree>
    <p:extLst>
      <p:ext uri="{BB962C8B-B14F-4D97-AF65-F5344CB8AC3E}">
        <p14:creationId xmlns:p14="http://schemas.microsoft.com/office/powerpoint/2010/main" val="3070807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0A00EA-238A-BD46-8019-8701FDE415A2}"/>
              </a:ext>
            </a:extLst>
          </p:cNvPr>
          <p:cNvSpPr>
            <a:spLocks noGrp="1"/>
          </p:cNvSpPr>
          <p:nvPr>
            <p:ph idx="1"/>
          </p:nvPr>
        </p:nvSpPr>
        <p:spPr>
          <a:xfrm>
            <a:off x="685800" y="1101970"/>
            <a:ext cx="10820400" cy="5116716"/>
          </a:xfrm>
        </p:spPr>
        <p:txBody>
          <a:bodyPr/>
          <a:lstStyle/>
          <a:p>
            <a:pPr>
              <a:lnSpc>
                <a:spcPct val="80000"/>
              </a:lnSpc>
              <a:buClr>
                <a:srgbClr val="FFCC66"/>
              </a:buClr>
              <a:buNone/>
              <a:defRPr/>
            </a:pPr>
            <a:r>
              <a:rPr lang="en-US" altLang="en-US" sz="2800" b="1" dirty="0">
                <a:solidFill>
                  <a:srgbClr val="FFFFFF"/>
                </a:solidFill>
              </a:rPr>
              <a:t>2. Historical Context- </a:t>
            </a:r>
            <a:r>
              <a:rPr lang="en-US" altLang="en-US" sz="2800" dirty="0">
                <a:solidFill>
                  <a:srgbClr val="FFFFFF"/>
                </a:solidFill>
              </a:rPr>
              <a:t>Roman Rule; Gentile Context; Some persecution</a:t>
            </a:r>
          </a:p>
          <a:p>
            <a:pPr>
              <a:lnSpc>
                <a:spcPct val="80000"/>
              </a:lnSpc>
              <a:buClr>
                <a:srgbClr val="FFCC66"/>
              </a:buClr>
              <a:buNone/>
              <a:defRPr/>
            </a:pPr>
            <a:endParaRPr lang="en-US" altLang="en-US" sz="2800" b="1" dirty="0">
              <a:solidFill>
                <a:srgbClr val="FFFFFF"/>
              </a:solidFill>
            </a:endParaRPr>
          </a:p>
          <a:p>
            <a:pPr>
              <a:lnSpc>
                <a:spcPct val="80000"/>
              </a:lnSpc>
              <a:buClr>
                <a:srgbClr val="FFCC66"/>
              </a:buClr>
              <a:buNone/>
              <a:defRPr/>
            </a:pPr>
            <a:r>
              <a:rPr lang="en-US" altLang="en-US" sz="2800" b="1" dirty="0">
                <a:solidFill>
                  <a:srgbClr val="FFFFFF"/>
                </a:solidFill>
              </a:rPr>
              <a:t>3. The View of the Civil Government- </a:t>
            </a:r>
          </a:p>
          <a:p>
            <a:pPr>
              <a:lnSpc>
                <a:spcPct val="80000"/>
              </a:lnSpc>
              <a:buClr>
                <a:srgbClr val="FFCC66"/>
              </a:buClr>
              <a:buNone/>
              <a:defRPr/>
            </a:pPr>
            <a:r>
              <a:rPr lang="en-US" altLang="en-US" sz="2800" b="1" dirty="0">
                <a:solidFill>
                  <a:srgbClr val="FFFFFF"/>
                </a:solidFill>
              </a:rPr>
              <a:t>	</a:t>
            </a:r>
            <a:r>
              <a:rPr lang="en-US" altLang="en-US" sz="2800" dirty="0">
                <a:solidFill>
                  <a:srgbClr val="FFFFFF"/>
                </a:solidFill>
              </a:rPr>
              <a:t>It is understood to be a gift of God, divinely established for the common good. The state is God’s instrument in the human community to preserve law and order and to promote justice and peace.</a:t>
            </a:r>
          </a:p>
          <a:p>
            <a:pPr>
              <a:lnSpc>
                <a:spcPct val="80000"/>
              </a:lnSpc>
              <a:buClr>
                <a:srgbClr val="FFCC66"/>
              </a:buClr>
              <a:buNone/>
              <a:defRPr/>
            </a:pPr>
            <a:endParaRPr lang="en-US" altLang="en-US" sz="2800" b="1" dirty="0">
              <a:solidFill>
                <a:srgbClr val="FFFFFF"/>
              </a:solidFill>
            </a:endParaRPr>
          </a:p>
          <a:p>
            <a:pPr>
              <a:lnSpc>
                <a:spcPct val="80000"/>
              </a:lnSpc>
              <a:buClr>
                <a:srgbClr val="FFCC66"/>
              </a:buClr>
              <a:buNone/>
              <a:defRPr/>
            </a:pPr>
            <a:r>
              <a:rPr lang="en-US" altLang="en-US" sz="2800" b="1" dirty="0">
                <a:solidFill>
                  <a:srgbClr val="FFFFFF"/>
                </a:solidFill>
              </a:rPr>
              <a:t>4. What do Christians owe the Civil Government?</a:t>
            </a:r>
          </a:p>
          <a:p>
            <a:pPr>
              <a:lnSpc>
                <a:spcPct val="80000"/>
              </a:lnSpc>
              <a:buClr>
                <a:srgbClr val="FFCC66"/>
              </a:buClr>
              <a:buNone/>
              <a:defRPr/>
            </a:pPr>
            <a:r>
              <a:rPr lang="en-US" altLang="en-US" sz="2800" b="1" dirty="0">
                <a:solidFill>
                  <a:srgbClr val="FFFFFF"/>
                </a:solidFill>
              </a:rPr>
              <a:t>	</a:t>
            </a:r>
            <a:r>
              <a:rPr lang="en-US" altLang="en-US" sz="2800" dirty="0">
                <a:solidFill>
                  <a:srgbClr val="FFFFFF"/>
                </a:solidFill>
              </a:rPr>
              <a:t>Subjection, loyalty and respect.</a:t>
            </a:r>
            <a:endParaRPr lang="en-US" sz="2800" dirty="0"/>
          </a:p>
          <a:p>
            <a:endParaRPr lang="en-US" dirty="0"/>
          </a:p>
        </p:txBody>
      </p:sp>
    </p:spTree>
    <p:extLst>
      <p:ext uri="{BB962C8B-B14F-4D97-AF65-F5344CB8AC3E}">
        <p14:creationId xmlns:p14="http://schemas.microsoft.com/office/powerpoint/2010/main" val="3547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FA5CA-7F98-F545-8255-D3380A28AA61}"/>
              </a:ext>
            </a:extLst>
          </p:cNvPr>
          <p:cNvSpPr>
            <a:spLocks noGrp="1"/>
          </p:cNvSpPr>
          <p:nvPr>
            <p:ph idx="1"/>
          </p:nvPr>
        </p:nvSpPr>
        <p:spPr>
          <a:xfrm>
            <a:off x="685800" y="328246"/>
            <a:ext cx="10820400" cy="6318739"/>
          </a:xfrm>
        </p:spPr>
        <p:txBody>
          <a:bodyPr>
            <a:normAutofit fontScale="70000" lnSpcReduction="20000"/>
          </a:bodyPr>
          <a:lstStyle/>
          <a:p>
            <a:pPr>
              <a:lnSpc>
                <a:spcPct val="120000"/>
              </a:lnSpc>
              <a:buNone/>
              <a:defRPr/>
            </a:pPr>
            <a:r>
              <a:rPr lang="en-US" altLang="en-US" sz="4000" b="1" dirty="0"/>
              <a:t>B. Critical Distancing- </a:t>
            </a:r>
            <a:r>
              <a:rPr lang="en-US" altLang="en-US" sz="4000" dirty="0"/>
              <a:t>When things begin to go wrong</a:t>
            </a:r>
          </a:p>
          <a:p>
            <a:pPr>
              <a:lnSpc>
                <a:spcPct val="120000"/>
              </a:lnSpc>
              <a:buNone/>
              <a:defRPr/>
            </a:pPr>
            <a:r>
              <a:rPr lang="en-US" altLang="en-US" sz="3600" b="1" dirty="0"/>
              <a:t>1. Key Passage- Matthew 22:15-22</a:t>
            </a:r>
          </a:p>
          <a:p>
            <a:pPr>
              <a:lnSpc>
                <a:spcPct val="120000"/>
              </a:lnSpc>
              <a:buNone/>
              <a:defRPr/>
            </a:pPr>
            <a:r>
              <a:rPr lang="en-US" altLang="en-US" sz="2600" b="1" dirty="0">
                <a:solidFill>
                  <a:schemeClr val="accent3"/>
                </a:solidFill>
              </a:rPr>
              <a:t>	15 </a:t>
            </a:r>
            <a:r>
              <a:rPr lang="en-US" altLang="en-US" sz="2600" dirty="0">
                <a:solidFill>
                  <a:schemeClr val="accent3"/>
                </a:solidFill>
              </a:rPr>
              <a:t>Then the Pharisees went and plotted how to entangle him in his talk. </a:t>
            </a:r>
            <a:r>
              <a:rPr lang="en-US" altLang="en-US" sz="2600" b="1" dirty="0">
                <a:solidFill>
                  <a:schemeClr val="accent3"/>
                </a:solidFill>
              </a:rPr>
              <a:t>16 </a:t>
            </a:r>
            <a:r>
              <a:rPr lang="en-US" altLang="en-US" sz="2600" dirty="0">
                <a:solidFill>
                  <a:schemeClr val="accent3"/>
                </a:solidFill>
              </a:rPr>
              <a:t>And they sent their disciples to him, along with the Herodians, saying, “Teacher, we know that you are true and teach the way of God truthfully, and you do not care about anyone’s opinion, for you are not swayed by appearances. </a:t>
            </a:r>
            <a:r>
              <a:rPr lang="en-US" altLang="en-US" sz="2600" b="1" dirty="0">
                <a:solidFill>
                  <a:schemeClr val="accent3"/>
                </a:solidFill>
              </a:rPr>
              <a:t>17 </a:t>
            </a:r>
            <a:r>
              <a:rPr lang="en-US" altLang="en-US" sz="2600" dirty="0">
                <a:solidFill>
                  <a:schemeClr val="accent3"/>
                </a:solidFill>
              </a:rPr>
              <a:t>Tell us, then, what you think. Is it lawful to pay taxes to Caesar, or not?” </a:t>
            </a:r>
            <a:r>
              <a:rPr lang="en-US" altLang="en-US" sz="2600" b="1" dirty="0">
                <a:solidFill>
                  <a:schemeClr val="accent3"/>
                </a:solidFill>
              </a:rPr>
              <a:t>18 </a:t>
            </a:r>
            <a:r>
              <a:rPr lang="en-US" altLang="en-US" sz="2600" dirty="0">
                <a:solidFill>
                  <a:schemeClr val="accent3"/>
                </a:solidFill>
              </a:rPr>
              <a:t>But Jesus, aware of their malice, said, “Why put me to the test, you hypocrites? </a:t>
            </a:r>
            <a:r>
              <a:rPr lang="en-US" altLang="en-US" sz="2600" b="1" dirty="0">
                <a:solidFill>
                  <a:schemeClr val="accent3"/>
                </a:solidFill>
              </a:rPr>
              <a:t>19 </a:t>
            </a:r>
            <a:r>
              <a:rPr lang="en-US" altLang="en-US" sz="2600" dirty="0">
                <a:solidFill>
                  <a:schemeClr val="accent3"/>
                </a:solidFill>
              </a:rPr>
              <a:t>Show me the coin for the tax.” And they brought him a denarius. </a:t>
            </a:r>
            <a:r>
              <a:rPr lang="en-US" altLang="en-US" sz="2600" b="1" dirty="0">
                <a:solidFill>
                  <a:schemeClr val="accent3"/>
                </a:solidFill>
              </a:rPr>
              <a:t>20 </a:t>
            </a:r>
            <a:r>
              <a:rPr lang="en-US" altLang="en-US" sz="2600" dirty="0">
                <a:solidFill>
                  <a:schemeClr val="accent3"/>
                </a:solidFill>
              </a:rPr>
              <a:t>And Jesus said to them, “Whose likeness and inscription is this?” </a:t>
            </a:r>
            <a:r>
              <a:rPr lang="en-US" altLang="en-US" sz="2600" b="1" dirty="0">
                <a:solidFill>
                  <a:schemeClr val="accent3"/>
                </a:solidFill>
              </a:rPr>
              <a:t>21 </a:t>
            </a:r>
            <a:r>
              <a:rPr lang="en-US" altLang="en-US" sz="2600" dirty="0">
                <a:solidFill>
                  <a:schemeClr val="accent3"/>
                </a:solidFill>
              </a:rPr>
              <a:t>They said, “Caesar’s.” Then he said to them, “Therefore render to Caesar the things that are Caesar’s, and to God the things that are God’s.” </a:t>
            </a:r>
            <a:r>
              <a:rPr lang="en-US" altLang="en-US" sz="2600" b="1" dirty="0">
                <a:solidFill>
                  <a:schemeClr val="accent3"/>
                </a:solidFill>
              </a:rPr>
              <a:t>22 </a:t>
            </a:r>
            <a:r>
              <a:rPr lang="en-US" altLang="en-US" sz="2600" dirty="0">
                <a:solidFill>
                  <a:schemeClr val="accent3"/>
                </a:solidFill>
              </a:rPr>
              <a:t>When they heard it, they marveled. And they left him and went away. </a:t>
            </a:r>
          </a:p>
          <a:p>
            <a:pPr>
              <a:lnSpc>
                <a:spcPct val="120000"/>
              </a:lnSpc>
              <a:buNone/>
              <a:defRPr/>
            </a:pPr>
            <a:r>
              <a:rPr lang="en-US" altLang="en-US" sz="3600" b="1" dirty="0"/>
              <a:t>2. Historical Context- </a:t>
            </a:r>
            <a:r>
              <a:rPr lang="en-US" altLang="en-US" sz="3600" dirty="0"/>
              <a:t>Moderately Oppressive Roman Rule</a:t>
            </a:r>
          </a:p>
          <a:p>
            <a:pPr>
              <a:lnSpc>
                <a:spcPct val="120000"/>
              </a:lnSpc>
              <a:buNone/>
              <a:defRPr/>
            </a:pPr>
            <a:r>
              <a:rPr lang="en-US" altLang="en-US" sz="3600" b="1" dirty="0"/>
              <a:t>3. The View of the Civil Government- </a:t>
            </a:r>
            <a:r>
              <a:rPr lang="en-US" altLang="en-US" sz="3600" dirty="0"/>
              <a:t>It is understood to be a necessary (although not necessarily good) institution that has some claim to the loyalty of people who inhabit its area of supervision.</a:t>
            </a:r>
          </a:p>
          <a:p>
            <a:pPr>
              <a:lnSpc>
                <a:spcPct val="120000"/>
              </a:lnSpc>
              <a:buNone/>
              <a:defRPr/>
            </a:pPr>
            <a:r>
              <a:rPr lang="en-US" altLang="en-US" sz="3600" b="1" dirty="0"/>
              <a:t>4.What do Christians owe the Civil Government?  </a:t>
            </a:r>
            <a:r>
              <a:rPr lang="en-US" altLang="en-US" sz="3600" dirty="0"/>
              <a:t>The basic duties of citizenship and nothing more.</a:t>
            </a:r>
          </a:p>
          <a:p>
            <a:endParaRPr lang="en-US" dirty="0"/>
          </a:p>
        </p:txBody>
      </p:sp>
    </p:spTree>
    <p:extLst>
      <p:ext uri="{BB962C8B-B14F-4D97-AF65-F5344CB8AC3E}">
        <p14:creationId xmlns:p14="http://schemas.microsoft.com/office/powerpoint/2010/main" val="101190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DE1F5-8FF2-D540-B3EE-6EB87BDF83A9}"/>
              </a:ext>
            </a:extLst>
          </p:cNvPr>
          <p:cNvSpPr>
            <a:spLocks noGrp="1"/>
          </p:cNvSpPr>
          <p:nvPr>
            <p:ph idx="1"/>
          </p:nvPr>
        </p:nvSpPr>
        <p:spPr>
          <a:xfrm>
            <a:off x="363415" y="492370"/>
            <a:ext cx="11371385" cy="6236676"/>
          </a:xfrm>
        </p:spPr>
        <p:txBody>
          <a:bodyPr>
            <a:normAutofit fontScale="55000" lnSpcReduction="20000"/>
          </a:bodyPr>
          <a:lstStyle/>
          <a:p>
            <a:pPr>
              <a:lnSpc>
                <a:spcPct val="120000"/>
              </a:lnSpc>
              <a:buNone/>
              <a:defRPr/>
            </a:pPr>
            <a:r>
              <a:rPr lang="en-US" altLang="en-US" sz="5100" b="1" dirty="0"/>
              <a:t>C. Active Resistance- </a:t>
            </a:r>
            <a:r>
              <a:rPr lang="en-US" altLang="en-US" sz="5100" dirty="0"/>
              <a:t>When things go dreadfully wrong</a:t>
            </a:r>
          </a:p>
          <a:p>
            <a:pPr>
              <a:lnSpc>
                <a:spcPct val="120000"/>
              </a:lnSpc>
              <a:buNone/>
              <a:defRPr/>
            </a:pPr>
            <a:r>
              <a:rPr lang="en-US" altLang="en-US" sz="4000" b="1" dirty="0"/>
              <a:t>1. Key Passage- Revelation 18:1-6</a:t>
            </a:r>
          </a:p>
          <a:p>
            <a:pPr>
              <a:lnSpc>
                <a:spcPct val="120000"/>
              </a:lnSpc>
              <a:buNone/>
              <a:defRPr/>
            </a:pPr>
            <a:r>
              <a:rPr lang="en-US" altLang="en-US" sz="2700" dirty="0">
                <a:solidFill>
                  <a:schemeClr val="accent3"/>
                </a:solidFill>
              </a:rPr>
              <a:t>	After this I saw another angel coming down from heaven, having great authority, and the earth was made bright with his glory. </a:t>
            </a:r>
            <a:r>
              <a:rPr lang="en-US" altLang="en-US" sz="2700" b="1" dirty="0">
                <a:solidFill>
                  <a:schemeClr val="accent3"/>
                </a:solidFill>
              </a:rPr>
              <a:t>2 </a:t>
            </a:r>
            <a:r>
              <a:rPr lang="en-US" altLang="en-US" sz="2700" dirty="0">
                <a:solidFill>
                  <a:schemeClr val="accent3"/>
                </a:solidFill>
              </a:rPr>
              <a:t>And he called out with a mighty voice, “Fallen, fallen is Babylon the great! She has become a dwelling place for demons, a haunt for every unclean spirit, a haunt for every unclean bird, a haunt for every unclean and detestable beast. </a:t>
            </a:r>
            <a:r>
              <a:rPr lang="en-US" altLang="en-US" sz="2700" b="1" dirty="0">
                <a:solidFill>
                  <a:schemeClr val="accent3"/>
                </a:solidFill>
              </a:rPr>
              <a:t>3 </a:t>
            </a:r>
            <a:r>
              <a:rPr lang="en-US" altLang="en-US" sz="2700" dirty="0">
                <a:solidFill>
                  <a:schemeClr val="accent3"/>
                </a:solidFill>
              </a:rPr>
              <a:t>For all nations have drunk the wine of the passion of her sexual immorality, and the kings of the earth have committed immorality with her, and the merchants of the earth have grown rich from the power of her luxurious living.” </a:t>
            </a:r>
            <a:r>
              <a:rPr lang="en-US" altLang="en-US" sz="2700" b="1" dirty="0">
                <a:solidFill>
                  <a:schemeClr val="accent3"/>
                </a:solidFill>
              </a:rPr>
              <a:t>4 </a:t>
            </a:r>
            <a:r>
              <a:rPr lang="en-US" altLang="en-US" sz="2700" dirty="0">
                <a:solidFill>
                  <a:schemeClr val="accent3"/>
                </a:solidFill>
              </a:rPr>
              <a:t>Then I heard another voice from heaven saying,  “Come out of her, my people, lest you take part in her sins, lest you share in her plagues; </a:t>
            </a:r>
            <a:r>
              <a:rPr lang="en-US" altLang="en-US" sz="2700" b="1" dirty="0">
                <a:solidFill>
                  <a:schemeClr val="accent3"/>
                </a:solidFill>
              </a:rPr>
              <a:t>5 </a:t>
            </a:r>
            <a:r>
              <a:rPr lang="en-US" altLang="en-US" sz="2700" dirty="0">
                <a:solidFill>
                  <a:schemeClr val="accent3"/>
                </a:solidFill>
              </a:rPr>
              <a:t> for her sins are heaped high as heaven, and God has remembered her iniquities. </a:t>
            </a:r>
            <a:r>
              <a:rPr lang="en-US" altLang="en-US" sz="2700" b="1" dirty="0">
                <a:solidFill>
                  <a:schemeClr val="accent3"/>
                </a:solidFill>
              </a:rPr>
              <a:t>6 </a:t>
            </a:r>
            <a:r>
              <a:rPr lang="en-US" altLang="en-US" sz="2700" dirty="0">
                <a:solidFill>
                  <a:schemeClr val="accent3"/>
                </a:solidFill>
              </a:rPr>
              <a:t> Pay her back as she herself has paid back others, and repay her double for her deeds; mix a double portion for her in the cup she mixed.</a:t>
            </a:r>
          </a:p>
          <a:p>
            <a:pPr>
              <a:lnSpc>
                <a:spcPct val="120000"/>
              </a:lnSpc>
              <a:buNone/>
              <a:defRPr/>
            </a:pPr>
            <a:r>
              <a:rPr lang="en-US" altLang="en-US" sz="4000" b="1" dirty="0"/>
              <a:t>2. Historical Context: </a:t>
            </a:r>
            <a:r>
              <a:rPr lang="en-US" altLang="en-US" sz="4000" dirty="0"/>
              <a:t>Roman Rule (eschatological application??); heavy persecution; immorality</a:t>
            </a:r>
          </a:p>
          <a:p>
            <a:pPr>
              <a:lnSpc>
                <a:spcPct val="120000"/>
              </a:lnSpc>
              <a:buNone/>
              <a:defRPr/>
            </a:pPr>
            <a:r>
              <a:rPr lang="en-US" altLang="en-US" sz="4000" b="1" dirty="0"/>
              <a:t>3. The View of the Civil Government- </a:t>
            </a:r>
            <a:r>
              <a:rPr lang="en-US" altLang="en-US" sz="4000" dirty="0"/>
              <a:t>The political authority structure is the enemy of God, the church and humankind.  The state unquestionably belongs to the kingdom of this world under the dominion of Satan and his rule.</a:t>
            </a:r>
          </a:p>
          <a:p>
            <a:pPr>
              <a:lnSpc>
                <a:spcPct val="120000"/>
              </a:lnSpc>
              <a:buNone/>
              <a:defRPr/>
            </a:pPr>
            <a:r>
              <a:rPr lang="en-US" altLang="en-US" sz="4000" b="1" dirty="0"/>
              <a:t>4. What do Christians owe the Civil Government?  </a:t>
            </a:r>
            <a:r>
              <a:rPr lang="en-US" altLang="en-US" sz="4000" dirty="0"/>
              <a:t>Resistance and Rebuke under Christ’s rule</a:t>
            </a:r>
          </a:p>
          <a:p>
            <a:endParaRPr lang="en-US" dirty="0"/>
          </a:p>
        </p:txBody>
      </p:sp>
    </p:spTree>
    <p:extLst>
      <p:ext uri="{BB962C8B-B14F-4D97-AF65-F5344CB8AC3E}">
        <p14:creationId xmlns:p14="http://schemas.microsoft.com/office/powerpoint/2010/main" val="185586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07AB-CCDD-D14B-AA06-EFCBAE73E6A9}"/>
              </a:ext>
            </a:extLst>
          </p:cNvPr>
          <p:cNvSpPr>
            <a:spLocks noGrp="1"/>
          </p:cNvSpPr>
          <p:nvPr>
            <p:ph type="title"/>
          </p:nvPr>
        </p:nvSpPr>
        <p:spPr>
          <a:xfrm>
            <a:off x="2895600" y="372487"/>
            <a:ext cx="8610600" cy="1293028"/>
          </a:xfrm>
        </p:spPr>
        <p:txBody>
          <a:bodyPr>
            <a:normAutofit/>
          </a:bodyPr>
          <a:lstStyle/>
          <a:p>
            <a:r>
              <a:rPr lang="en-US" sz="5000" b="1" dirty="0"/>
              <a:t>Summary</a:t>
            </a:r>
          </a:p>
        </p:txBody>
      </p:sp>
      <p:sp>
        <p:nvSpPr>
          <p:cNvPr id="3" name="Content Placeholder 2">
            <a:extLst>
              <a:ext uri="{FF2B5EF4-FFF2-40B4-BE49-F238E27FC236}">
                <a16:creationId xmlns:a16="http://schemas.microsoft.com/office/drawing/2014/main" id="{0C66C13A-1B74-3649-879F-A037E9DF15DD}"/>
              </a:ext>
            </a:extLst>
          </p:cNvPr>
          <p:cNvSpPr>
            <a:spLocks noGrp="1"/>
          </p:cNvSpPr>
          <p:nvPr>
            <p:ph idx="1"/>
          </p:nvPr>
        </p:nvSpPr>
        <p:spPr>
          <a:xfrm>
            <a:off x="685800" y="1494971"/>
            <a:ext cx="10820400" cy="4990541"/>
          </a:xfrm>
        </p:spPr>
        <p:txBody>
          <a:bodyPr>
            <a:normAutofit fontScale="85000" lnSpcReduction="20000"/>
          </a:bodyPr>
          <a:lstStyle/>
          <a:p>
            <a:pPr>
              <a:lnSpc>
                <a:spcPct val="120000"/>
              </a:lnSpc>
            </a:pPr>
            <a:r>
              <a:rPr lang="en-US" altLang="en-US" sz="3200" dirty="0"/>
              <a:t>There seems to be </a:t>
            </a:r>
            <a:r>
              <a:rPr lang="en-US" altLang="en-US" sz="3200" u="sng" dirty="0"/>
              <a:t>no singular New Testament Ethic</a:t>
            </a:r>
            <a:r>
              <a:rPr lang="en-US" altLang="en-US" sz="3200" dirty="0"/>
              <a:t> regarding the relationship of Church and State.  Clearly both have their own area of responsibility and both are to show respect for the other.  At times the role of the church is to </a:t>
            </a:r>
            <a:r>
              <a:rPr lang="en-US" altLang="en-US" sz="3200" u="sng" dirty="0"/>
              <a:t>support the state</a:t>
            </a:r>
            <a:r>
              <a:rPr lang="en-US" altLang="en-US" sz="3200" dirty="0"/>
              <a:t> where it is possible.  At other times Christians and the church should </a:t>
            </a:r>
            <a:r>
              <a:rPr lang="en-US" altLang="en-US" sz="3200" u="sng" dirty="0"/>
              <a:t>distance</a:t>
            </a:r>
            <a:r>
              <a:rPr lang="en-US" altLang="en-US" sz="3200" dirty="0"/>
              <a:t> themselves from the state and at still other times believers and the church ought to </a:t>
            </a:r>
            <a:r>
              <a:rPr lang="en-US" altLang="en-US" sz="3200" u="sng" dirty="0"/>
              <a:t>resist</a:t>
            </a:r>
            <a:r>
              <a:rPr lang="en-US" altLang="en-US" sz="3200" dirty="0"/>
              <a:t> the state.  Overall, the Christian Church is first and foremost committed to the God of the Scriptures and His word for its ethical and societal functions and </a:t>
            </a:r>
            <a:r>
              <a:rPr lang="en-US" altLang="en-US" sz="3200" u="sng" dirty="0"/>
              <a:t>its citizenship must always be found in heaven.</a:t>
            </a:r>
          </a:p>
          <a:p>
            <a:endParaRPr lang="en-US" dirty="0"/>
          </a:p>
        </p:txBody>
      </p:sp>
    </p:spTree>
    <p:extLst>
      <p:ext uri="{BB962C8B-B14F-4D97-AF65-F5344CB8AC3E}">
        <p14:creationId xmlns:p14="http://schemas.microsoft.com/office/powerpoint/2010/main" val="340860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35EF-323B-0848-B857-312E46A1D9E2}"/>
              </a:ext>
            </a:extLst>
          </p:cNvPr>
          <p:cNvSpPr>
            <a:spLocks noGrp="1"/>
          </p:cNvSpPr>
          <p:nvPr>
            <p:ph type="title"/>
          </p:nvPr>
        </p:nvSpPr>
        <p:spPr>
          <a:xfrm>
            <a:off x="943430" y="1944913"/>
            <a:ext cx="10319656" cy="3207657"/>
          </a:xfrm>
        </p:spPr>
        <p:txBody>
          <a:bodyPr>
            <a:noAutofit/>
          </a:bodyPr>
          <a:lstStyle/>
          <a:p>
            <a:pPr algn="ctr"/>
            <a:r>
              <a:rPr lang="en-US" sz="4400" dirty="0"/>
              <a:t>This is a week about defining the issues and asking key questions</a:t>
            </a:r>
            <a:br>
              <a:rPr lang="en-US" sz="4400" dirty="0"/>
            </a:br>
            <a:br>
              <a:rPr lang="en-US" sz="4400" dirty="0"/>
            </a:br>
            <a:r>
              <a:rPr lang="en-US" sz="4400" dirty="0"/>
              <a:t>Next week we will attempt to sketch some answers</a:t>
            </a:r>
          </a:p>
        </p:txBody>
      </p:sp>
    </p:spTree>
    <p:extLst>
      <p:ext uri="{BB962C8B-B14F-4D97-AF65-F5344CB8AC3E}">
        <p14:creationId xmlns:p14="http://schemas.microsoft.com/office/powerpoint/2010/main" val="2955132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5F0-52AC-C144-9122-DA1D5036D01E}"/>
              </a:ext>
            </a:extLst>
          </p:cNvPr>
          <p:cNvSpPr>
            <a:spLocks noGrp="1"/>
          </p:cNvSpPr>
          <p:nvPr>
            <p:ph type="title"/>
          </p:nvPr>
        </p:nvSpPr>
        <p:spPr>
          <a:xfrm>
            <a:off x="1262743" y="2386832"/>
            <a:ext cx="10036908" cy="2084335"/>
          </a:xfrm>
        </p:spPr>
        <p:txBody>
          <a:bodyPr>
            <a:noAutofit/>
          </a:bodyPr>
          <a:lstStyle/>
          <a:p>
            <a:r>
              <a:rPr lang="en-US" sz="5500" b="1" dirty="0"/>
              <a:t>DOES THE BIBLE ADVOCATE FOR ANY PARTICULAR PERSPECTIVE ON IMMIGRATION POLICY?</a:t>
            </a:r>
          </a:p>
        </p:txBody>
      </p:sp>
    </p:spTree>
    <p:extLst>
      <p:ext uri="{BB962C8B-B14F-4D97-AF65-F5344CB8AC3E}">
        <p14:creationId xmlns:p14="http://schemas.microsoft.com/office/powerpoint/2010/main" val="2624160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8B048-05C5-924E-9498-17C91C395ACF}"/>
              </a:ext>
            </a:extLst>
          </p:cNvPr>
          <p:cNvSpPr>
            <a:spLocks noGrp="1"/>
          </p:cNvSpPr>
          <p:nvPr>
            <p:ph idx="4294967295"/>
          </p:nvPr>
        </p:nvSpPr>
        <p:spPr>
          <a:xfrm>
            <a:off x="569688" y="508000"/>
            <a:ext cx="11288486" cy="6151319"/>
          </a:xfrm>
        </p:spPr>
        <p:txBody>
          <a:bodyPr>
            <a:normAutofit lnSpcReduction="10000"/>
          </a:bodyPr>
          <a:lstStyle/>
          <a:p>
            <a:r>
              <a:rPr lang="en-US" sz="3000" dirty="0"/>
              <a:t>Scripture provides no uniform immigration policy mandate intended to apply to every body politic throughout human history.</a:t>
            </a:r>
          </a:p>
          <a:p>
            <a:pPr lvl="1"/>
            <a:r>
              <a:rPr lang="en-US" sz="3000" dirty="0">
                <a:solidFill>
                  <a:schemeClr val="accent3"/>
                </a:solidFill>
              </a:rPr>
              <a:t>“Most routine human movement in biblical times was governed by each particular destination. City-states had walls and gates and thereby controlled entry and exit. Much migration was temporary or nomadic. For example, traders, shepherds, and others traversed open spaces. Sojourners would move from location to location, in different city-states and kingdoms, to ply their trades and made a living on the move. Craftsmen would spend periods away from home hiring themselves out. At all times, the local governments or rulers held ultimate control over admission, expulsion, and the terms of stay (see, for example, Nehemiah 13:15-22).” </a:t>
            </a:r>
            <a:r>
              <a:rPr lang="en-US" sz="3000" dirty="0"/>
              <a:t>James R. Edwards, The Center for Immigration Studies</a:t>
            </a:r>
          </a:p>
        </p:txBody>
      </p:sp>
    </p:spTree>
    <p:extLst>
      <p:ext uri="{BB962C8B-B14F-4D97-AF65-F5344CB8AC3E}">
        <p14:creationId xmlns:p14="http://schemas.microsoft.com/office/powerpoint/2010/main" val="2469527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EA73DA-CDAF-AB43-BAC0-11D148FE404A}"/>
              </a:ext>
            </a:extLst>
          </p:cNvPr>
          <p:cNvSpPr>
            <a:spLocks noGrp="1"/>
          </p:cNvSpPr>
          <p:nvPr>
            <p:ph type="title"/>
          </p:nvPr>
        </p:nvSpPr>
        <p:spPr>
          <a:xfrm>
            <a:off x="870857" y="2782486"/>
            <a:ext cx="10576728" cy="1293028"/>
          </a:xfrm>
        </p:spPr>
        <p:txBody>
          <a:bodyPr>
            <a:noAutofit/>
          </a:bodyPr>
          <a:lstStyle/>
          <a:p>
            <a:r>
              <a:rPr lang="en-US" sz="5500" b="1" dirty="0"/>
              <a:t>SO, What are prospective immigrants AND REFUGEES who are believers to do?</a:t>
            </a:r>
          </a:p>
        </p:txBody>
      </p:sp>
    </p:spTree>
    <p:extLst>
      <p:ext uri="{BB962C8B-B14F-4D97-AF65-F5344CB8AC3E}">
        <p14:creationId xmlns:p14="http://schemas.microsoft.com/office/powerpoint/2010/main" val="1093238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34A2-6245-1C4C-B1C9-CB66BFE6631B}"/>
              </a:ext>
            </a:extLst>
          </p:cNvPr>
          <p:cNvSpPr>
            <a:spLocks noGrp="1"/>
          </p:cNvSpPr>
          <p:nvPr>
            <p:ph type="title"/>
          </p:nvPr>
        </p:nvSpPr>
        <p:spPr>
          <a:xfrm>
            <a:off x="1277257" y="764372"/>
            <a:ext cx="10228943" cy="5418714"/>
          </a:xfrm>
        </p:spPr>
        <p:txBody>
          <a:bodyPr>
            <a:normAutofit/>
          </a:bodyPr>
          <a:lstStyle/>
          <a:p>
            <a:r>
              <a:rPr lang="en-US" dirty="0"/>
              <a:t>the Bible does give stories of people fleeing unjust rulers, thus It does not forbid seeking refuge</a:t>
            </a:r>
            <a:br>
              <a:rPr lang="en-US" dirty="0"/>
            </a:br>
            <a:br>
              <a:rPr lang="en-US" dirty="0"/>
            </a:br>
            <a:r>
              <a:rPr lang="en-US" dirty="0"/>
              <a:t>It also provides customs for receiving Non-Jews into Jewish Life, thus it does not forbid Migration</a:t>
            </a:r>
          </a:p>
        </p:txBody>
      </p:sp>
    </p:spTree>
    <p:extLst>
      <p:ext uri="{BB962C8B-B14F-4D97-AF65-F5344CB8AC3E}">
        <p14:creationId xmlns:p14="http://schemas.microsoft.com/office/powerpoint/2010/main" val="3854829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66CCE-2522-244D-B962-BEA9E8FFDEFC}"/>
              </a:ext>
            </a:extLst>
          </p:cNvPr>
          <p:cNvSpPr>
            <a:spLocks noGrp="1"/>
          </p:cNvSpPr>
          <p:nvPr>
            <p:ph idx="1"/>
          </p:nvPr>
        </p:nvSpPr>
        <p:spPr>
          <a:xfrm>
            <a:off x="685800" y="1758462"/>
            <a:ext cx="11025554" cy="4888523"/>
          </a:xfrm>
        </p:spPr>
        <p:txBody>
          <a:bodyPr>
            <a:normAutofit fontScale="85000" lnSpcReduction="20000"/>
          </a:bodyPr>
          <a:lstStyle/>
          <a:p>
            <a:pPr>
              <a:lnSpc>
                <a:spcPct val="110000"/>
              </a:lnSpc>
            </a:pPr>
            <a:r>
              <a:rPr lang="en-US" sz="3000" dirty="0"/>
              <a:t> </a:t>
            </a:r>
            <a:r>
              <a:rPr lang="en-US" sz="3000" dirty="0">
                <a:solidFill>
                  <a:schemeClr val="accent3"/>
                </a:solidFill>
              </a:rPr>
              <a:t>Deuteronomy 16:9-15 </a:t>
            </a:r>
          </a:p>
          <a:p>
            <a:pPr>
              <a:lnSpc>
                <a:spcPct val="110000"/>
              </a:lnSpc>
            </a:pPr>
            <a:r>
              <a:rPr lang="en-US" b="1" baseline="30000" dirty="0"/>
              <a:t>9 </a:t>
            </a:r>
            <a:r>
              <a:rPr lang="en-US" dirty="0"/>
              <a:t>“You shall count seven weeks. Begin to count the seven weeks from the time the sickle is first put to the standing grain. </a:t>
            </a:r>
            <a:r>
              <a:rPr lang="en-US" b="1" baseline="30000" dirty="0"/>
              <a:t>10 </a:t>
            </a:r>
            <a:r>
              <a:rPr lang="en-US" dirty="0"/>
              <a:t>Then you shall keep the Feast of Weeks to the Lord your God with the tribute of a freewill offering from your hand, which you shall give as the Lord your God blesses you. </a:t>
            </a:r>
            <a:r>
              <a:rPr lang="en-US" b="1" baseline="30000" dirty="0"/>
              <a:t>11 </a:t>
            </a:r>
            <a:r>
              <a:rPr lang="en-US" dirty="0"/>
              <a:t>And you shall rejoice before the Lord your God, you and your son and your daughter, your male servant and your female servant, the Levite who is within your towns, </a:t>
            </a:r>
            <a:r>
              <a:rPr lang="en-US" u="sng" dirty="0"/>
              <a:t>the sojourner</a:t>
            </a:r>
            <a:r>
              <a:rPr lang="en-US" dirty="0"/>
              <a:t>, the fatherless, and the widow who are among you, at the place that the Lord your God will choose, to make his name dwell there. </a:t>
            </a:r>
            <a:r>
              <a:rPr lang="en-US" b="1" baseline="30000" dirty="0"/>
              <a:t>12 </a:t>
            </a:r>
            <a:r>
              <a:rPr lang="en-US" dirty="0"/>
              <a:t>You shall remember that you were a slave in Egypt; and you shall be careful to observe these statutes. </a:t>
            </a:r>
            <a:r>
              <a:rPr lang="en-US" b="1" baseline="30000" dirty="0"/>
              <a:t>13 </a:t>
            </a:r>
            <a:r>
              <a:rPr lang="en-US" dirty="0"/>
              <a:t>“You shall keep the Feast of Booths seven days, when you have gathered in the produce from your threshing floor and your winepress. </a:t>
            </a:r>
            <a:r>
              <a:rPr lang="en-US" b="1" baseline="30000" dirty="0"/>
              <a:t>14 </a:t>
            </a:r>
            <a:r>
              <a:rPr lang="en-US" dirty="0"/>
              <a:t>You shall rejoice in your feast, you and your son and your daughter, your male servant and your female servant, the Levite, </a:t>
            </a:r>
            <a:r>
              <a:rPr lang="en-US" u="sng" dirty="0"/>
              <a:t>the sojourner</a:t>
            </a:r>
            <a:r>
              <a:rPr lang="en-US" dirty="0"/>
              <a:t>, the fatherless, and the widow who are within your towns. </a:t>
            </a:r>
            <a:r>
              <a:rPr lang="en-US" b="1" baseline="30000" dirty="0"/>
              <a:t>15 </a:t>
            </a:r>
            <a:r>
              <a:rPr lang="en-US" dirty="0"/>
              <a:t>For seven days you shall keep the feast to the Lord your God at the place that the Lord will choose, because the Lord your God will bless you in all your produce and in all the work of your hands, so that you will be altogether joyful.</a:t>
            </a:r>
          </a:p>
          <a:p>
            <a:endParaRPr lang="en-US" dirty="0"/>
          </a:p>
          <a:p>
            <a:endParaRPr lang="en-US" dirty="0"/>
          </a:p>
        </p:txBody>
      </p:sp>
      <p:sp>
        <p:nvSpPr>
          <p:cNvPr id="4" name="Title 3">
            <a:extLst>
              <a:ext uri="{FF2B5EF4-FFF2-40B4-BE49-F238E27FC236}">
                <a16:creationId xmlns:a16="http://schemas.microsoft.com/office/drawing/2014/main" id="{7AB5BA6E-7BCD-2C4A-91B0-7DE72CECFEAA}"/>
              </a:ext>
            </a:extLst>
          </p:cNvPr>
          <p:cNvSpPr>
            <a:spLocks noGrp="1"/>
          </p:cNvSpPr>
          <p:nvPr>
            <p:ph type="title"/>
          </p:nvPr>
        </p:nvSpPr>
        <p:spPr>
          <a:xfrm>
            <a:off x="2895600" y="465434"/>
            <a:ext cx="8610600" cy="1293028"/>
          </a:xfrm>
        </p:spPr>
        <p:txBody>
          <a:bodyPr/>
          <a:lstStyle/>
          <a:p>
            <a:r>
              <a:rPr lang="en-US" b="1" dirty="0"/>
              <a:t>THE OT EXPECTED OUTSIDERS TO ASSIMILATE</a:t>
            </a:r>
          </a:p>
        </p:txBody>
      </p:sp>
    </p:spTree>
    <p:extLst>
      <p:ext uri="{BB962C8B-B14F-4D97-AF65-F5344CB8AC3E}">
        <p14:creationId xmlns:p14="http://schemas.microsoft.com/office/powerpoint/2010/main" val="3790428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E71-4667-494A-83B3-20413A81B8A5}"/>
              </a:ext>
            </a:extLst>
          </p:cNvPr>
          <p:cNvSpPr>
            <a:spLocks noGrp="1"/>
          </p:cNvSpPr>
          <p:nvPr>
            <p:ph type="title"/>
          </p:nvPr>
        </p:nvSpPr>
        <p:spPr>
          <a:xfrm>
            <a:off x="2555631" y="764373"/>
            <a:ext cx="8950569" cy="1293028"/>
          </a:xfrm>
        </p:spPr>
        <p:txBody>
          <a:bodyPr/>
          <a:lstStyle/>
          <a:p>
            <a:r>
              <a:rPr lang="en-US" b="1" dirty="0"/>
              <a:t>IT ALSO WARNED THAT LAW-BREAKING HAD CONSEQUENCES</a:t>
            </a:r>
          </a:p>
        </p:txBody>
      </p:sp>
      <p:sp>
        <p:nvSpPr>
          <p:cNvPr id="3" name="Content Placeholder 2">
            <a:extLst>
              <a:ext uri="{FF2B5EF4-FFF2-40B4-BE49-F238E27FC236}">
                <a16:creationId xmlns:a16="http://schemas.microsoft.com/office/drawing/2014/main" id="{68147853-17C1-B44D-BE56-B42AC2218297}"/>
              </a:ext>
            </a:extLst>
          </p:cNvPr>
          <p:cNvSpPr>
            <a:spLocks noGrp="1"/>
          </p:cNvSpPr>
          <p:nvPr>
            <p:ph idx="1"/>
          </p:nvPr>
        </p:nvSpPr>
        <p:spPr/>
        <p:txBody>
          <a:bodyPr>
            <a:normAutofit/>
          </a:bodyPr>
          <a:lstStyle/>
          <a:p>
            <a:r>
              <a:rPr lang="en-US" sz="2800" i="1" dirty="0"/>
              <a:t>People do not despise a thief if he steals</a:t>
            </a:r>
            <a:br>
              <a:rPr lang="en-US" sz="2800" i="1" dirty="0"/>
            </a:br>
            <a:r>
              <a:rPr lang="en-US" sz="2800" i="1" dirty="0"/>
              <a:t>    to satisfy his appetite when he is hungry,</a:t>
            </a:r>
            <a:br>
              <a:rPr lang="en-US" sz="2800" i="1" dirty="0"/>
            </a:br>
            <a:r>
              <a:rPr lang="en-US" sz="2800" b="1" i="1" baseline="30000" dirty="0"/>
              <a:t>31 </a:t>
            </a:r>
            <a:r>
              <a:rPr lang="en-US" sz="2800" i="1" dirty="0"/>
              <a:t>but if he is caught, he will pay sevenfold;</a:t>
            </a:r>
            <a:br>
              <a:rPr lang="en-US" sz="2800" i="1" dirty="0"/>
            </a:br>
            <a:r>
              <a:rPr lang="en-US" sz="2800" i="1" dirty="0"/>
              <a:t>    he will give all the goods of his house. Pr. 6:30-31</a:t>
            </a:r>
          </a:p>
          <a:p>
            <a:endParaRPr lang="en-US" sz="2800" i="1" dirty="0"/>
          </a:p>
          <a:p>
            <a:r>
              <a:rPr lang="en-US" sz="2800" dirty="0"/>
              <a:t>Even desperate circumstances do not justify civil lawbreaking, </a:t>
            </a:r>
            <a:r>
              <a:rPr lang="en-US" sz="2800" dirty="0">
                <a:solidFill>
                  <a:schemeClr val="accent3"/>
                </a:solidFill>
              </a:rPr>
              <a:t>though the writer of Proverbs does instruct the faithful not to personally despise the law breaker who acts out of desperation</a:t>
            </a:r>
            <a:r>
              <a:rPr lang="en-US" sz="2800" dirty="0"/>
              <a:t>. That said, justice will be done.</a:t>
            </a:r>
          </a:p>
          <a:p>
            <a:pPr marL="0" indent="0">
              <a:buNone/>
            </a:pPr>
            <a:endParaRPr lang="en-US" sz="2800" i="1" dirty="0"/>
          </a:p>
        </p:txBody>
      </p:sp>
    </p:spTree>
    <p:extLst>
      <p:ext uri="{BB962C8B-B14F-4D97-AF65-F5344CB8AC3E}">
        <p14:creationId xmlns:p14="http://schemas.microsoft.com/office/powerpoint/2010/main" val="2508842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BE6350-7511-9747-9DEA-0DEBA02D7F92}"/>
              </a:ext>
            </a:extLst>
          </p:cNvPr>
          <p:cNvSpPr>
            <a:spLocks noGrp="1"/>
          </p:cNvSpPr>
          <p:nvPr>
            <p:ph type="title"/>
          </p:nvPr>
        </p:nvSpPr>
        <p:spPr>
          <a:xfrm>
            <a:off x="808892" y="339969"/>
            <a:ext cx="10697308" cy="1717432"/>
          </a:xfrm>
        </p:spPr>
        <p:txBody>
          <a:bodyPr>
            <a:normAutofit fontScale="90000"/>
          </a:bodyPr>
          <a:lstStyle/>
          <a:p>
            <a:r>
              <a:rPr lang="en-US" b="1" dirty="0"/>
              <a:t>THE NT FOCUSES ON SEEKING CONTENTMENT IN CURRENT CIRCUMSTANCES</a:t>
            </a:r>
          </a:p>
        </p:txBody>
      </p:sp>
      <p:sp>
        <p:nvSpPr>
          <p:cNvPr id="3" name="Content Placeholder 2">
            <a:extLst>
              <a:ext uri="{FF2B5EF4-FFF2-40B4-BE49-F238E27FC236}">
                <a16:creationId xmlns:a16="http://schemas.microsoft.com/office/drawing/2014/main" id="{5D3D2249-F128-FE46-A899-C237D1D45F67}"/>
              </a:ext>
            </a:extLst>
          </p:cNvPr>
          <p:cNvSpPr>
            <a:spLocks noGrp="1"/>
          </p:cNvSpPr>
          <p:nvPr>
            <p:ph idx="1"/>
          </p:nvPr>
        </p:nvSpPr>
        <p:spPr/>
        <p:txBody>
          <a:bodyPr>
            <a:normAutofit lnSpcReduction="10000"/>
          </a:bodyPr>
          <a:lstStyle/>
          <a:p>
            <a:r>
              <a:rPr lang="en-US" sz="2800" dirty="0">
                <a:solidFill>
                  <a:schemeClr val="accent3">
                    <a:lumMod val="75000"/>
                  </a:schemeClr>
                </a:solidFill>
              </a:rPr>
              <a:t>I Timothy 6:6-10; </a:t>
            </a:r>
            <a:r>
              <a:rPr lang="en-US" sz="2800" dirty="0"/>
              <a:t>“Now there is great gain in godliness with contentment.” </a:t>
            </a:r>
          </a:p>
          <a:p>
            <a:r>
              <a:rPr lang="en-US" sz="2800" dirty="0">
                <a:solidFill>
                  <a:schemeClr val="accent3">
                    <a:lumMod val="75000"/>
                  </a:schemeClr>
                </a:solidFill>
              </a:rPr>
              <a:t>Hebrews 12:1-13 </a:t>
            </a:r>
            <a:r>
              <a:rPr lang="en-US" sz="2800" dirty="0"/>
              <a:t>notes how the difficulties each person faces serve a purpose; for the believer, that purpose is conforming one’s character to Christ’s. “It is for discipline that you have to endure. God is treating you as sons” (v. 7). </a:t>
            </a:r>
          </a:p>
          <a:p>
            <a:r>
              <a:rPr lang="en-US" sz="2800" dirty="0">
                <a:solidFill>
                  <a:schemeClr val="accent3">
                    <a:lumMod val="75000"/>
                  </a:schemeClr>
                </a:solidFill>
              </a:rPr>
              <a:t>James 1:2-18 </a:t>
            </a:r>
            <a:r>
              <a:rPr lang="en-US" sz="2800" dirty="0"/>
              <a:t>expands on this theme: “Count it all joy, my brothers, when you meet trials of various kinds, for you know that the testing of your faith produces steadfastness” (v. 2-3). So too states James 5:7-11.</a:t>
            </a:r>
          </a:p>
          <a:p>
            <a:endParaRPr lang="en-US" dirty="0"/>
          </a:p>
        </p:txBody>
      </p:sp>
    </p:spTree>
    <p:extLst>
      <p:ext uri="{BB962C8B-B14F-4D97-AF65-F5344CB8AC3E}">
        <p14:creationId xmlns:p14="http://schemas.microsoft.com/office/powerpoint/2010/main" val="3080712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A3D9-171C-274A-8681-FA7F5664AF0C}"/>
              </a:ext>
            </a:extLst>
          </p:cNvPr>
          <p:cNvSpPr>
            <a:spLocks noGrp="1"/>
          </p:cNvSpPr>
          <p:nvPr>
            <p:ph type="title"/>
          </p:nvPr>
        </p:nvSpPr>
        <p:spPr>
          <a:xfrm>
            <a:off x="1465384" y="422031"/>
            <a:ext cx="10263554" cy="1184030"/>
          </a:xfrm>
        </p:spPr>
        <p:txBody>
          <a:bodyPr>
            <a:normAutofit fontScale="90000"/>
          </a:bodyPr>
          <a:lstStyle/>
          <a:p>
            <a:r>
              <a:rPr lang="en-US" b="1" dirty="0"/>
              <a:t>What of the vexing question regarding Non-CITIZENS who are fellow believers?</a:t>
            </a:r>
          </a:p>
        </p:txBody>
      </p:sp>
      <p:sp>
        <p:nvSpPr>
          <p:cNvPr id="3" name="Content Placeholder 2">
            <a:extLst>
              <a:ext uri="{FF2B5EF4-FFF2-40B4-BE49-F238E27FC236}">
                <a16:creationId xmlns:a16="http://schemas.microsoft.com/office/drawing/2014/main" id="{79136BDC-2A45-1043-ACF0-195E472710F2}"/>
              </a:ext>
            </a:extLst>
          </p:cNvPr>
          <p:cNvSpPr>
            <a:spLocks noGrp="1"/>
          </p:cNvSpPr>
          <p:nvPr>
            <p:ph idx="1"/>
          </p:nvPr>
        </p:nvSpPr>
        <p:spPr>
          <a:xfrm>
            <a:off x="685800" y="1828800"/>
            <a:ext cx="10820400" cy="4865078"/>
          </a:xfrm>
        </p:spPr>
        <p:txBody>
          <a:bodyPr>
            <a:normAutofit/>
          </a:bodyPr>
          <a:lstStyle/>
          <a:p>
            <a:r>
              <a:rPr lang="en-US" b="1" baseline="30000" dirty="0"/>
              <a:t>14 </a:t>
            </a:r>
            <a:r>
              <a:rPr lang="en-US" dirty="0"/>
              <a:t>But Peter, standing with the eleven, lifted up his voice and addressed them: “Men of Judea and all who dwell </a:t>
            </a:r>
            <a:r>
              <a:rPr lang="en-US" dirty="0">
                <a:solidFill>
                  <a:schemeClr val="accent3"/>
                </a:solidFill>
              </a:rPr>
              <a:t>(</a:t>
            </a:r>
            <a:r>
              <a:rPr lang="en-US" b="1" dirty="0">
                <a:solidFill>
                  <a:schemeClr val="accent3"/>
                </a:solidFill>
              </a:rPr>
              <a:t>2730</a:t>
            </a:r>
            <a:r>
              <a:rPr lang="en-US" dirty="0">
                <a:solidFill>
                  <a:schemeClr val="accent3"/>
                </a:solidFill>
              </a:rPr>
              <a:t>. </a:t>
            </a:r>
            <a:r>
              <a:rPr lang="en-US" b="1" dirty="0" err="1">
                <a:solidFill>
                  <a:schemeClr val="accent3"/>
                </a:solidFill>
              </a:rPr>
              <a:t>κ</a:t>
            </a:r>
            <a:r>
              <a:rPr lang="en-US" b="1" dirty="0">
                <a:solidFill>
                  <a:schemeClr val="accent3"/>
                </a:solidFill>
              </a:rPr>
              <a:t>α</a:t>
            </a:r>
            <a:r>
              <a:rPr lang="en-US" b="1" dirty="0" err="1">
                <a:solidFill>
                  <a:schemeClr val="accent3"/>
                </a:solidFill>
              </a:rPr>
              <a:t>τοικέω</a:t>
            </a:r>
            <a:r>
              <a:rPr lang="en-US" b="1" dirty="0">
                <a:solidFill>
                  <a:schemeClr val="accent3"/>
                </a:solidFill>
              </a:rPr>
              <a:t> </a:t>
            </a:r>
            <a:r>
              <a:rPr lang="en-US" i="1" dirty="0" err="1">
                <a:solidFill>
                  <a:schemeClr val="accent3"/>
                </a:solidFill>
              </a:rPr>
              <a:t>katoikeo</a:t>
            </a:r>
            <a:r>
              <a:rPr lang="en-US" i="1" dirty="0">
                <a:solidFill>
                  <a:schemeClr val="accent3"/>
                </a:solidFill>
              </a:rPr>
              <a:t>̄</a:t>
            </a:r>
            <a:r>
              <a:rPr lang="en-US" dirty="0">
                <a:solidFill>
                  <a:schemeClr val="accent3"/>
                </a:solidFill>
              </a:rPr>
              <a:t>; to house permanently, i.e. reside (literally or figuratively): — dwell(-</a:t>
            </a:r>
            <a:r>
              <a:rPr lang="en-US" dirty="0" err="1">
                <a:solidFill>
                  <a:schemeClr val="accent3"/>
                </a:solidFill>
              </a:rPr>
              <a:t>er</a:t>
            </a:r>
            <a:r>
              <a:rPr lang="en-US" dirty="0">
                <a:solidFill>
                  <a:schemeClr val="accent3"/>
                </a:solidFill>
              </a:rPr>
              <a:t>), inhabitant(-</a:t>
            </a:r>
            <a:r>
              <a:rPr lang="en-US" dirty="0" err="1">
                <a:solidFill>
                  <a:schemeClr val="accent3"/>
                </a:solidFill>
              </a:rPr>
              <a:t>ter</a:t>
            </a:r>
            <a:r>
              <a:rPr lang="en-US" dirty="0">
                <a:solidFill>
                  <a:schemeClr val="accent3"/>
                </a:solidFill>
              </a:rPr>
              <a:t>)</a:t>
            </a:r>
            <a:r>
              <a:rPr lang="en-US" dirty="0"/>
              <a:t>) in Jerusalem,</a:t>
            </a:r>
            <a:endParaRPr lang="en-US" b="1" baseline="30000" dirty="0"/>
          </a:p>
          <a:p>
            <a:r>
              <a:rPr lang="en-US" b="1" baseline="30000" dirty="0"/>
              <a:t>42 </a:t>
            </a:r>
            <a:r>
              <a:rPr lang="en-US" dirty="0"/>
              <a:t>And they devoted themselves to the apostles' teaching and the fellowship, to the breaking of bread and the prayers. </a:t>
            </a:r>
            <a:r>
              <a:rPr lang="en-US" b="1" baseline="30000" dirty="0"/>
              <a:t>43 </a:t>
            </a:r>
            <a:r>
              <a:rPr lang="en-US" dirty="0"/>
              <a:t>And awe came upon every soul, and many wonders and signs were being done through the apostles. </a:t>
            </a:r>
            <a:r>
              <a:rPr lang="en-US" b="1" baseline="30000" dirty="0"/>
              <a:t>44 </a:t>
            </a:r>
            <a:r>
              <a:rPr lang="en-US" dirty="0"/>
              <a:t>And all who believed were together and had all things in common. </a:t>
            </a:r>
            <a:r>
              <a:rPr lang="en-US" b="1" baseline="30000" dirty="0"/>
              <a:t>45 </a:t>
            </a:r>
            <a:r>
              <a:rPr lang="en-US" dirty="0"/>
              <a:t>And they were selling their possessions and belongings and distributing the proceeds to all, as any had need. </a:t>
            </a:r>
            <a:r>
              <a:rPr lang="en-US" b="1" baseline="30000" dirty="0"/>
              <a:t>46 </a:t>
            </a:r>
            <a:r>
              <a:rPr lang="en-US" dirty="0"/>
              <a:t>And day by day, attending the temple together and breaking bread in their homes, they received their food with glad and generous hearts,</a:t>
            </a:r>
            <a:r>
              <a:rPr lang="en-US" b="1" baseline="30000" dirty="0"/>
              <a:t>47 </a:t>
            </a:r>
            <a:r>
              <a:rPr lang="en-US" dirty="0"/>
              <a:t>praising God and having favor with all the people. And the Lord added to their number day by day those who were being saved.</a:t>
            </a:r>
          </a:p>
        </p:txBody>
      </p:sp>
    </p:spTree>
    <p:extLst>
      <p:ext uri="{BB962C8B-B14F-4D97-AF65-F5344CB8AC3E}">
        <p14:creationId xmlns:p14="http://schemas.microsoft.com/office/powerpoint/2010/main" val="3484422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A1E4-B1B9-5C42-B2D3-9AE09FF91181}"/>
              </a:ext>
            </a:extLst>
          </p:cNvPr>
          <p:cNvSpPr>
            <a:spLocks noGrp="1"/>
          </p:cNvSpPr>
          <p:nvPr>
            <p:ph type="title"/>
          </p:nvPr>
        </p:nvSpPr>
        <p:spPr>
          <a:xfrm>
            <a:off x="2895600" y="241858"/>
            <a:ext cx="8610600" cy="861228"/>
          </a:xfrm>
        </p:spPr>
        <p:txBody>
          <a:bodyPr/>
          <a:lstStyle/>
          <a:p>
            <a:r>
              <a:rPr lang="en-US" b="1" dirty="0"/>
              <a:t>Conclusion</a:t>
            </a:r>
          </a:p>
        </p:txBody>
      </p:sp>
      <p:sp>
        <p:nvSpPr>
          <p:cNvPr id="3" name="Content Placeholder 2">
            <a:extLst>
              <a:ext uri="{FF2B5EF4-FFF2-40B4-BE49-F238E27FC236}">
                <a16:creationId xmlns:a16="http://schemas.microsoft.com/office/drawing/2014/main" id="{A413CE27-7C30-AA4F-9A2A-36587F1960AB}"/>
              </a:ext>
            </a:extLst>
          </p:cNvPr>
          <p:cNvSpPr>
            <a:spLocks noGrp="1"/>
          </p:cNvSpPr>
          <p:nvPr>
            <p:ph idx="1"/>
          </p:nvPr>
        </p:nvSpPr>
        <p:spPr>
          <a:xfrm>
            <a:off x="685800" y="1103086"/>
            <a:ext cx="10820400" cy="5513056"/>
          </a:xfrm>
        </p:spPr>
        <p:txBody>
          <a:bodyPr>
            <a:normAutofit fontScale="92500"/>
          </a:bodyPr>
          <a:lstStyle/>
          <a:p>
            <a:r>
              <a:rPr lang="en-US" sz="3200" dirty="0"/>
              <a:t>The bible acknowledges and even endorses the existence of civil insiders and outsiders, thus, inferring standards for differentiating between the two</a:t>
            </a:r>
          </a:p>
          <a:p>
            <a:r>
              <a:rPr lang="en-US" sz="3200" dirty="0"/>
              <a:t>The bible teaches that there will be nations in the New Heavens and Earth, thus, inferring that nation-states are not in and of themselves, sinful.</a:t>
            </a:r>
          </a:p>
          <a:p>
            <a:r>
              <a:rPr lang="en-US" sz="3200" dirty="0"/>
              <a:t>The bible acknowledges the importance of gates, barriers and walls for the safety and protection of those who live within them, thus they cannot be immoral</a:t>
            </a:r>
          </a:p>
          <a:p>
            <a:r>
              <a:rPr lang="en-US" sz="3200" dirty="0"/>
              <a:t>The bible presents a nuanced perspective on how Christians should relate to civil government with the basic disposition being one of civil obedience</a:t>
            </a:r>
          </a:p>
          <a:p>
            <a:endParaRPr lang="en-US" dirty="0"/>
          </a:p>
        </p:txBody>
      </p:sp>
    </p:spTree>
    <p:extLst>
      <p:ext uri="{BB962C8B-B14F-4D97-AF65-F5344CB8AC3E}">
        <p14:creationId xmlns:p14="http://schemas.microsoft.com/office/powerpoint/2010/main" val="11988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E4A7A-4F1C-794D-9B25-13EA9CCA8C0E}"/>
              </a:ext>
            </a:extLst>
          </p:cNvPr>
          <p:cNvSpPr>
            <a:spLocks noGrp="1"/>
          </p:cNvSpPr>
          <p:nvPr>
            <p:ph idx="1"/>
          </p:nvPr>
        </p:nvSpPr>
        <p:spPr>
          <a:xfrm>
            <a:off x="685800" y="420914"/>
            <a:ext cx="11099800" cy="6081486"/>
          </a:xfrm>
        </p:spPr>
        <p:txBody>
          <a:bodyPr>
            <a:noAutofit/>
          </a:bodyPr>
          <a:lstStyle/>
          <a:p>
            <a:r>
              <a:rPr lang="en-US" sz="3200" dirty="0"/>
              <a:t>Both OT and NT saints are compared to sojourners and aliens and exhorted to show deep respect and care for those that they encounter who are in compromised positions</a:t>
            </a:r>
          </a:p>
          <a:p>
            <a:r>
              <a:rPr lang="en-US" sz="3200" dirty="0"/>
              <a:t>The bible calls on believers to show special concern to the marginalized of society</a:t>
            </a:r>
          </a:p>
          <a:p>
            <a:r>
              <a:rPr lang="en-US" sz="3200" dirty="0"/>
              <a:t>The bible calls on the marginalized to seek relief in Christ and not civil governments</a:t>
            </a:r>
          </a:p>
          <a:p>
            <a:r>
              <a:rPr lang="en-US" sz="3200" dirty="0"/>
              <a:t>The bible does not forbid migration or seeking status as refugees but it expects these things to be pursued under the proper authority and when admittance has been given it expects efforts at assimilation into the new cultural context</a:t>
            </a:r>
          </a:p>
        </p:txBody>
      </p:sp>
    </p:spTree>
    <p:extLst>
      <p:ext uri="{BB962C8B-B14F-4D97-AF65-F5344CB8AC3E}">
        <p14:creationId xmlns:p14="http://schemas.microsoft.com/office/powerpoint/2010/main" val="90156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0F1E-87EF-8344-A9AA-3932095AF3F1}"/>
              </a:ext>
            </a:extLst>
          </p:cNvPr>
          <p:cNvSpPr>
            <a:spLocks noGrp="1"/>
          </p:cNvSpPr>
          <p:nvPr>
            <p:ph type="title"/>
          </p:nvPr>
        </p:nvSpPr>
        <p:spPr>
          <a:xfrm>
            <a:off x="2895600" y="402352"/>
            <a:ext cx="8610600" cy="1293028"/>
          </a:xfrm>
        </p:spPr>
        <p:txBody>
          <a:bodyPr/>
          <a:lstStyle/>
          <a:p>
            <a:r>
              <a:rPr lang="en-US" dirty="0"/>
              <a:t>Interacting with Kristof</a:t>
            </a:r>
            <a:br>
              <a:rPr lang="en-US" dirty="0"/>
            </a:br>
            <a:r>
              <a:rPr lang="en-US" sz="2400" dirty="0"/>
              <a:t>New York Times, Nov. 21, 2015</a:t>
            </a:r>
          </a:p>
        </p:txBody>
      </p:sp>
      <p:sp>
        <p:nvSpPr>
          <p:cNvPr id="3" name="Content Placeholder 2">
            <a:extLst>
              <a:ext uri="{FF2B5EF4-FFF2-40B4-BE49-F238E27FC236}">
                <a16:creationId xmlns:a16="http://schemas.microsoft.com/office/drawing/2014/main" id="{18C0863A-5724-404C-93ED-8276A8A99808}"/>
              </a:ext>
            </a:extLst>
          </p:cNvPr>
          <p:cNvSpPr>
            <a:spLocks noGrp="1"/>
          </p:cNvSpPr>
          <p:nvPr>
            <p:ph idx="1"/>
          </p:nvPr>
        </p:nvSpPr>
        <p:spPr>
          <a:xfrm>
            <a:off x="685800" y="2194560"/>
            <a:ext cx="10820400" cy="4452425"/>
          </a:xfrm>
        </p:spPr>
        <p:txBody>
          <a:bodyPr>
            <a:normAutofit fontScale="85000" lnSpcReduction="20000"/>
          </a:bodyPr>
          <a:lstStyle/>
          <a:p>
            <a:pPr marL="0" indent="0" fontAlgn="base">
              <a:lnSpc>
                <a:spcPct val="120000"/>
              </a:lnSpc>
              <a:buNone/>
            </a:pPr>
            <a:r>
              <a:rPr lang="en-US" sz="2800" dirty="0">
                <a:latin typeface="Times New Roman" panose="02020603050405020304" pitchFamily="18" charset="0"/>
                <a:cs typeface="Times New Roman" panose="02020603050405020304" pitchFamily="18" charset="0"/>
              </a:rPr>
              <a:t>	“As anti-refugee hysteria sweeps many of our political leaders, particularly Republicans, I wonder what they would have told a desperate refugee family fleeing the Middle East. You’ve heard of this family: a carpenter named Joseph, his wife, Mary, and their baby son, Jesus.</a:t>
            </a:r>
          </a:p>
          <a:p>
            <a:pPr marL="0" indent="0" fontAlgn="base">
              <a:lnSpc>
                <a:spcPct val="120000"/>
              </a:lnSpc>
              <a:buNone/>
            </a:pPr>
            <a:r>
              <a:rPr lang="en-US" sz="2800" dirty="0">
                <a:latin typeface="Times New Roman" panose="02020603050405020304" pitchFamily="18" charset="0"/>
                <a:cs typeface="Times New Roman" panose="02020603050405020304" pitchFamily="18" charset="0"/>
              </a:rPr>
              <a:t>	According to the Gospel of Matthew, after Jesus’ birth they fled to save Jesus from murderous King Herod (perhaps the 2,000-year-ago equivalent of Bashar al-Assad of Syria?). Fortunately Joseph, Mary and Jesus found de facto asylum in Egypt — thank goodness House Republicans weren’t in charge when Jesus was a refugee! </a:t>
            </a:r>
          </a:p>
          <a:p>
            <a:pPr marL="0" indent="0" fontAlgn="base">
              <a:lnSpc>
                <a:spcPct val="120000"/>
              </a:lnSpc>
              <a:buNone/>
            </a:pPr>
            <a:r>
              <a:rPr lang="en-US" sz="2800" dirty="0">
                <a:latin typeface="Times New Roman" panose="02020603050405020304" pitchFamily="18" charset="0"/>
                <a:cs typeface="Times New Roman" panose="02020603050405020304" pitchFamily="18" charset="0"/>
              </a:rPr>
              <a:t>	...Yes, security was a legitimate concern then, as it is now, but security must be leavened with common sense and a bit of heart. To seek to help desperate refugees in a secure way is not naïveté. It’s not sentimentality. It’s humanity.”</a:t>
            </a:r>
          </a:p>
          <a:p>
            <a:pPr marL="0" indent="0" fontAlgn="base">
              <a:lnSpc>
                <a:spcPct val="120000"/>
              </a:lnSpc>
              <a:buNone/>
            </a:pPr>
            <a:endParaRPr lang="en-US" sz="31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A61777D3-D91C-EB40-9EDF-BF552CD39807}"/>
              </a:ext>
            </a:extLst>
          </p:cNvPr>
          <p:cNvPicPr>
            <a:picLocks noChangeAspect="1"/>
          </p:cNvPicPr>
          <p:nvPr/>
        </p:nvPicPr>
        <p:blipFill>
          <a:blip r:embed="rId2"/>
          <a:stretch>
            <a:fillRect/>
          </a:stretch>
        </p:blipFill>
        <p:spPr>
          <a:xfrm>
            <a:off x="685800" y="244370"/>
            <a:ext cx="1740737" cy="1796562"/>
          </a:xfrm>
          <a:prstGeom prst="rect">
            <a:avLst/>
          </a:prstGeom>
        </p:spPr>
      </p:pic>
    </p:spTree>
    <p:extLst>
      <p:ext uri="{BB962C8B-B14F-4D97-AF65-F5344CB8AC3E}">
        <p14:creationId xmlns:p14="http://schemas.microsoft.com/office/powerpoint/2010/main" val="2882710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3071-5F88-1940-BF18-E9232422DE59}"/>
              </a:ext>
            </a:extLst>
          </p:cNvPr>
          <p:cNvSpPr>
            <a:spLocks noGrp="1"/>
          </p:cNvSpPr>
          <p:nvPr>
            <p:ph type="title"/>
          </p:nvPr>
        </p:nvSpPr>
        <p:spPr>
          <a:xfrm>
            <a:off x="2735943" y="2665744"/>
            <a:ext cx="8610600" cy="1293028"/>
          </a:xfrm>
        </p:spPr>
        <p:txBody>
          <a:bodyPr>
            <a:normAutofit/>
          </a:bodyPr>
          <a:lstStyle/>
          <a:p>
            <a:r>
              <a:rPr lang="en-US" sz="5500" dirty="0"/>
              <a:t>NEXT TOPIC- POVERTY</a:t>
            </a:r>
          </a:p>
        </p:txBody>
      </p:sp>
    </p:spTree>
    <p:extLst>
      <p:ext uri="{BB962C8B-B14F-4D97-AF65-F5344CB8AC3E}">
        <p14:creationId xmlns:p14="http://schemas.microsoft.com/office/powerpoint/2010/main" val="175867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5D0A-E0FB-E942-9961-42E9033D06A4}"/>
              </a:ext>
            </a:extLst>
          </p:cNvPr>
          <p:cNvSpPr>
            <a:spLocks noGrp="1"/>
          </p:cNvSpPr>
          <p:nvPr>
            <p:ph type="title"/>
          </p:nvPr>
        </p:nvSpPr>
        <p:spPr>
          <a:xfrm>
            <a:off x="2157046" y="764373"/>
            <a:ext cx="9349154" cy="1293028"/>
          </a:xfrm>
        </p:spPr>
        <p:txBody>
          <a:bodyPr>
            <a:noAutofit/>
          </a:bodyPr>
          <a:lstStyle/>
          <a:p>
            <a:r>
              <a:rPr lang="en-US" dirty="0"/>
              <a:t>State Kristof’s concern in words that he would agree with</a:t>
            </a:r>
          </a:p>
        </p:txBody>
      </p:sp>
      <p:sp>
        <p:nvSpPr>
          <p:cNvPr id="3" name="Content Placeholder 2">
            <a:extLst>
              <a:ext uri="{FF2B5EF4-FFF2-40B4-BE49-F238E27FC236}">
                <a16:creationId xmlns:a16="http://schemas.microsoft.com/office/drawing/2014/main" id="{E599AC95-B670-D341-AB32-F7E818892A9B}"/>
              </a:ext>
            </a:extLst>
          </p:cNvPr>
          <p:cNvSpPr>
            <a:spLocks noGrp="1"/>
          </p:cNvSpPr>
          <p:nvPr>
            <p:ph idx="1"/>
          </p:nvPr>
        </p:nvSpPr>
        <p:spPr>
          <a:xfrm>
            <a:off x="685800" y="2511083"/>
            <a:ext cx="10820400" cy="4024125"/>
          </a:xfrm>
        </p:spPr>
        <p:txBody>
          <a:bodyPr/>
          <a:lstStyle/>
          <a:p>
            <a:r>
              <a:rPr lang="en-US" sz="3600" dirty="0"/>
              <a:t>The overwhelmingly vast majority of refugees are not a threat to the security of our nation, therefore we should welcome them if they can complete the normal vetting process conducted by the US Gov’t, no matter from which country they come.</a:t>
            </a:r>
          </a:p>
          <a:p>
            <a:endParaRPr lang="en-US" dirty="0"/>
          </a:p>
        </p:txBody>
      </p:sp>
    </p:spTree>
    <p:extLst>
      <p:ext uri="{BB962C8B-B14F-4D97-AF65-F5344CB8AC3E}">
        <p14:creationId xmlns:p14="http://schemas.microsoft.com/office/powerpoint/2010/main" val="375082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37B7-6425-EB4C-9BDB-A66A50CEBBCE}"/>
              </a:ext>
            </a:extLst>
          </p:cNvPr>
          <p:cNvSpPr>
            <a:spLocks noGrp="1"/>
          </p:cNvSpPr>
          <p:nvPr>
            <p:ph type="title"/>
          </p:nvPr>
        </p:nvSpPr>
        <p:spPr/>
        <p:txBody>
          <a:bodyPr/>
          <a:lstStyle/>
          <a:p>
            <a:r>
              <a:rPr lang="en-US" dirty="0"/>
              <a:t>What are some of the best points that Kristof makes? </a:t>
            </a:r>
          </a:p>
        </p:txBody>
      </p:sp>
      <p:sp>
        <p:nvSpPr>
          <p:cNvPr id="3" name="Content Placeholder 2">
            <a:extLst>
              <a:ext uri="{FF2B5EF4-FFF2-40B4-BE49-F238E27FC236}">
                <a16:creationId xmlns:a16="http://schemas.microsoft.com/office/drawing/2014/main" id="{4D24A2FC-6B2C-2141-A2BE-987DDFFF27D7}"/>
              </a:ext>
            </a:extLst>
          </p:cNvPr>
          <p:cNvSpPr>
            <a:spLocks noGrp="1"/>
          </p:cNvSpPr>
          <p:nvPr>
            <p:ph idx="1"/>
          </p:nvPr>
        </p:nvSpPr>
        <p:spPr>
          <a:xfrm>
            <a:off x="685800" y="2567354"/>
            <a:ext cx="10820400" cy="3651331"/>
          </a:xfrm>
        </p:spPr>
        <p:txBody>
          <a:bodyPr/>
          <a:lstStyle/>
          <a:p>
            <a:r>
              <a:rPr lang="en-US" sz="2800" dirty="0"/>
              <a:t>Joseph, Mary and Jesus were indeed refugees (Mt. 2:13-15) and the bible does have a lot to say about how we treat refugees and sojourners.</a:t>
            </a:r>
          </a:p>
          <a:p>
            <a:r>
              <a:rPr lang="en-US" sz="2800" dirty="0"/>
              <a:t>America has traditionally been a “pro-immigrant and refugee” country because it is a country largely made up of refugees and immigrants.</a:t>
            </a:r>
          </a:p>
          <a:p>
            <a:r>
              <a:rPr lang="en-US" sz="2800" dirty="0"/>
              <a:t>“When we are fearful, we make bad decisions.”</a:t>
            </a:r>
          </a:p>
          <a:p>
            <a:endParaRPr lang="en-US" dirty="0"/>
          </a:p>
        </p:txBody>
      </p:sp>
    </p:spTree>
    <p:extLst>
      <p:ext uri="{BB962C8B-B14F-4D97-AF65-F5344CB8AC3E}">
        <p14:creationId xmlns:p14="http://schemas.microsoft.com/office/powerpoint/2010/main" val="321685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1E95-760F-BE45-9C42-F8C9AC7E6CDE}"/>
              </a:ext>
            </a:extLst>
          </p:cNvPr>
          <p:cNvSpPr>
            <a:spLocks noGrp="1"/>
          </p:cNvSpPr>
          <p:nvPr>
            <p:ph type="title"/>
          </p:nvPr>
        </p:nvSpPr>
        <p:spPr>
          <a:xfrm>
            <a:off x="1524000" y="459573"/>
            <a:ext cx="9982200" cy="1293028"/>
          </a:xfrm>
        </p:spPr>
        <p:txBody>
          <a:bodyPr>
            <a:normAutofit/>
          </a:bodyPr>
          <a:lstStyle/>
          <a:p>
            <a:r>
              <a:rPr lang="en-US" dirty="0"/>
              <a:t>What are some things that Kristof says that are worth questioning?</a:t>
            </a:r>
          </a:p>
        </p:txBody>
      </p:sp>
      <p:sp>
        <p:nvSpPr>
          <p:cNvPr id="3" name="Content Placeholder 2">
            <a:extLst>
              <a:ext uri="{FF2B5EF4-FFF2-40B4-BE49-F238E27FC236}">
                <a16:creationId xmlns:a16="http://schemas.microsoft.com/office/drawing/2014/main" id="{5CF90E3B-6854-3145-99F5-EFE0710C889B}"/>
              </a:ext>
            </a:extLst>
          </p:cNvPr>
          <p:cNvSpPr>
            <a:spLocks noGrp="1"/>
          </p:cNvSpPr>
          <p:nvPr>
            <p:ph idx="1"/>
          </p:nvPr>
        </p:nvSpPr>
        <p:spPr>
          <a:xfrm>
            <a:off x="433755" y="1840523"/>
            <a:ext cx="11394830" cy="4853354"/>
          </a:xfrm>
        </p:spPr>
        <p:txBody>
          <a:bodyPr>
            <a:normAutofit/>
          </a:bodyPr>
          <a:lstStyle/>
          <a:p>
            <a:r>
              <a:rPr lang="en-US" sz="2400" dirty="0"/>
              <a:t>If Kristoff wants to invoke the story of Jesus for this purpose, is he willing to concede that the rest of the bible is true and should be carefully adhered to? If not, what is his purpose in invoking the story of Jesus’ flight to Egypt in this article (unless he believes it is true)?</a:t>
            </a:r>
          </a:p>
          <a:p>
            <a:r>
              <a:rPr lang="en-US" sz="2400" dirty="0"/>
              <a:t>What is the difference between a nation-state in the biblical era and today? How do we account for these differences when we seek to apply biblical narratives to modern civil questions? </a:t>
            </a:r>
          </a:p>
          <a:p>
            <a:r>
              <a:rPr lang="en-US" sz="2400" dirty="0"/>
              <a:t>Is the mindset of today’s refugees like that mindset of those that entered this country in the past? In what ways have the mindsets changed if at all? If a refugee has no intention of assimilating, should that impact entry?</a:t>
            </a:r>
          </a:p>
          <a:p>
            <a:r>
              <a:rPr lang="en-US" sz="2400" dirty="0"/>
              <a:t>What does Islam teach about the authority of nation states in relationship to the authority of God and Muslim clerics? What risks are associated with allowing Muslims to enter the US with an anti nation-state perspective?</a:t>
            </a:r>
          </a:p>
        </p:txBody>
      </p:sp>
    </p:spTree>
    <p:extLst>
      <p:ext uri="{BB962C8B-B14F-4D97-AF65-F5344CB8AC3E}">
        <p14:creationId xmlns:p14="http://schemas.microsoft.com/office/powerpoint/2010/main" val="25457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6608-6B40-9246-915B-85EC77BE469E}"/>
              </a:ext>
            </a:extLst>
          </p:cNvPr>
          <p:cNvSpPr>
            <a:spLocks noGrp="1"/>
          </p:cNvSpPr>
          <p:nvPr>
            <p:ph type="title"/>
          </p:nvPr>
        </p:nvSpPr>
        <p:spPr>
          <a:xfrm>
            <a:off x="2895600" y="464598"/>
            <a:ext cx="8610600" cy="1293028"/>
          </a:xfrm>
        </p:spPr>
        <p:txBody>
          <a:bodyPr>
            <a:normAutofit/>
          </a:bodyPr>
          <a:lstStyle/>
          <a:p>
            <a:r>
              <a:rPr lang="en-US" dirty="0"/>
              <a:t>What are some areas where you Take Issue with Kristoff?</a:t>
            </a:r>
          </a:p>
        </p:txBody>
      </p:sp>
      <p:sp>
        <p:nvSpPr>
          <p:cNvPr id="3" name="Content Placeholder 2">
            <a:extLst>
              <a:ext uri="{FF2B5EF4-FFF2-40B4-BE49-F238E27FC236}">
                <a16:creationId xmlns:a16="http://schemas.microsoft.com/office/drawing/2014/main" id="{46EFDCA8-14D5-054E-B135-37790D5FE6CC}"/>
              </a:ext>
            </a:extLst>
          </p:cNvPr>
          <p:cNvSpPr>
            <a:spLocks noGrp="1"/>
          </p:cNvSpPr>
          <p:nvPr>
            <p:ph idx="1"/>
          </p:nvPr>
        </p:nvSpPr>
        <p:spPr>
          <a:xfrm>
            <a:off x="526142" y="1884346"/>
            <a:ext cx="11099800" cy="4792225"/>
          </a:xfrm>
        </p:spPr>
        <p:txBody>
          <a:bodyPr>
            <a:normAutofit/>
          </a:bodyPr>
          <a:lstStyle/>
          <a:p>
            <a:r>
              <a:rPr lang="en-US" sz="2400" dirty="0"/>
              <a:t>Equating the impact of a single citizen murderer (from Florida!) to what an avowed terrorist would attempt to accomplish—and have accomplished in the past </a:t>
            </a:r>
            <a:r>
              <a:rPr lang="en-US" sz="2400" dirty="0">
                <a:solidFill>
                  <a:schemeClr val="accent3">
                    <a:lumMod val="40000"/>
                    <a:lumOff val="60000"/>
                  </a:schemeClr>
                </a:solidFill>
              </a:rPr>
              <a:t>(i.e. dirty bomb, mass murder, bombings, hostage tacking, </a:t>
            </a:r>
            <a:r>
              <a:rPr lang="en-US" sz="2400" dirty="0" err="1">
                <a:solidFill>
                  <a:schemeClr val="accent3">
                    <a:lumMod val="40000"/>
                    <a:lumOff val="60000"/>
                  </a:schemeClr>
                </a:solidFill>
              </a:rPr>
              <a:t>etc</a:t>
            </a:r>
            <a:r>
              <a:rPr lang="en-US" sz="2400" dirty="0">
                <a:solidFill>
                  <a:schemeClr val="accent3">
                    <a:lumMod val="40000"/>
                    <a:lumOff val="60000"/>
                  </a:schemeClr>
                </a:solidFill>
              </a:rPr>
              <a:t>)</a:t>
            </a:r>
            <a:r>
              <a:rPr lang="en-US" sz="2400" dirty="0"/>
              <a:t> if they could, is a “straw man” argument.</a:t>
            </a:r>
          </a:p>
          <a:p>
            <a:r>
              <a:rPr lang="en-US" sz="2400" dirty="0"/>
              <a:t>Using the Takei quote to suggest that simply detaining a potential threat is “dehumanizing” is a red herring, especially when large numbers of lives are involved. </a:t>
            </a:r>
            <a:r>
              <a:rPr lang="en-US" sz="2400" dirty="0">
                <a:solidFill>
                  <a:schemeClr val="accent3">
                    <a:lumMod val="40000"/>
                    <a:lumOff val="60000"/>
                  </a:schemeClr>
                </a:solidFill>
              </a:rPr>
              <a:t>(i.e. consider an active shooter in a mall scenario).</a:t>
            </a:r>
          </a:p>
          <a:p>
            <a:r>
              <a:rPr lang="en-US" sz="2400" dirty="0"/>
              <a:t>In claiming that “The Paris attackers were of French and Belgian nationality (not Syrian)” Kristof is committing a causal fallacy by missing the main point...it doesn’t matter what formal nationality the attackers were, the point is that they were radicalized Muslims from families who were recently emigrated and on a religious crusade to kill “infidels.” This is why refugee admission vigilance is of utmost importance.</a:t>
            </a:r>
          </a:p>
          <a:p>
            <a:endParaRPr lang="en-US" dirty="0"/>
          </a:p>
        </p:txBody>
      </p:sp>
    </p:spTree>
    <p:extLst>
      <p:ext uri="{BB962C8B-B14F-4D97-AF65-F5344CB8AC3E}">
        <p14:creationId xmlns:p14="http://schemas.microsoft.com/office/powerpoint/2010/main" val="38527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5159</TotalTime>
  <Words>2777</Words>
  <Application>Microsoft Macintosh PowerPoint</Application>
  <PresentationFormat>Widescreen</PresentationFormat>
  <Paragraphs>171</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Century Gothic</vt:lpstr>
      <vt:lpstr>Times New Roman</vt:lpstr>
      <vt:lpstr>Wingdings</vt:lpstr>
      <vt:lpstr>Vapor Trail</vt:lpstr>
      <vt:lpstr>Hot Topics</vt:lpstr>
      <vt:lpstr>PowerPoint Presentation</vt:lpstr>
      <vt:lpstr>PowerPoint Presentation</vt:lpstr>
      <vt:lpstr>This is a week about defining the issues and asking key questions  Next week we will attempt to sketch some answers</vt:lpstr>
      <vt:lpstr>Interacting with Kristof New York Times, Nov. 21, 2015</vt:lpstr>
      <vt:lpstr>State Kristof’s concern in words that he would agree with</vt:lpstr>
      <vt:lpstr>What are some of the best points that Kristof makes? </vt:lpstr>
      <vt:lpstr>What are some things that Kristof says that are worth questioning?</vt:lpstr>
      <vt:lpstr>What are some areas where you Take Issue with Kristoff?</vt:lpstr>
      <vt:lpstr>What are the Primary issues that thoughtful Christians have to work through in order to determine their views on immigrants and refugees? In other words, what do you need to know to come to Biblically informed and thoughtful  conclusions on a topic as controversial as this?</vt:lpstr>
      <vt:lpstr>PowerPoint Presentation</vt:lpstr>
      <vt:lpstr>Come back next week to interact on the Guidance the Bible gives us as we seek to answer these questions</vt:lpstr>
      <vt:lpstr>PowerPoint Presentation</vt:lpstr>
      <vt:lpstr>Hot Topics</vt:lpstr>
      <vt:lpstr>How does U.S. Civil Government define key terms in this debate?</vt:lpstr>
      <vt:lpstr>PowerPoint Presentation</vt:lpstr>
      <vt:lpstr>How does the United Nations Define Key Terms in this Debate?</vt:lpstr>
      <vt:lpstr>PowerPoint Presentation</vt:lpstr>
      <vt:lpstr>But How does the Bible define these terms?</vt:lpstr>
      <vt:lpstr>On Civil Outsiders</vt:lpstr>
      <vt:lpstr>PowerPoint Presentation</vt:lpstr>
      <vt:lpstr>On Belonging</vt:lpstr>
      <vt:lpstr>On the Nations</vt:lpstr>
      <vt:lpstr>PowerPoint Presentation</vt:lpstr>
      <vt:lpstr>Spiritual Sojourners</vt:lpstr>
      <vt:lpstr>PowerPoint Presentation</vt:lpstr>
      <vt:lpstr>On Physical Barriers</vt:lpstr>
      <vt:lpstr>PowerPoint Presentation</vt:lpstr>
      <vt:lpstr>The Interesting case of Nehemiah’s Wall</vt:lpstr>
      <vt:lpstr>IS THE FACT THAT WE ALL HAVE LOCKS ON OUR DOORS AND MANY HAVE WALLS AND GATES AROUND THEIR HOMES A RELEVANT ILLUSTRATION TO USE IN THIS DEBATE?</vt:lpstr>
      <vt:lpstr>Biblical Accounts of Humanitarian Migration (Refugee's)</vt:lpstr>
      <vt:lpstr>HOW SHOULD CHRISTIANS RELATE TO LAWFUL CIVIL GOVERNMENTS?</vt:lpstr>
      <vt:lpstr>Which “Citizenship” is primary?</vt:lpstr>
      <vt:lpstr>The Christian and Civil Government</vt:lpstr>
      <vt:lpstr>The NT History of Church/State Relations</vt:lpstr>
      <vt:lpstr>PowerPoint Presentation</vt:lpstr>
      <vt:lpstr>PowerPoint Presentation</vt:lpstr>
      <vt:lpstr>PowerPoint Presentation</vt:lpstr>
      <vt:lpstr>Summary</vt:lpstr>
      <vt:lpstr>DOES THE BIBLE ADVOCATE FOR ANY PARTICULAR PERSPECTIVE ON IMMIGRATION POLICY?</vt:lpstr>
      <vt:lpstr>PowerPoint Presentation</vt:lpstr>
      <vt:lpstr>SO, What are prospective immigrants AND REFUGEES who are believers to do?</vt:lpstr>
      <vt:lpstr>the Bible does give stories of people fleeing unjust rulers, thus It does not forbid seeking refuge  It also provides customs for receiving Non-Jews into Jewish Life, thus it does not forbid Migration</vt:lpstr>
      <vt:lpstr>THE OT EXPECTED OUTSIDERS TO ASSIMILATE</vt:lpstr>
      <vt:lpstr>IT ALSO WARNED THAT LAW-BREAKING HAD CONSEQUENCES</vt:lpstr>
      <vt:lpstr>THE NT FOCUSES ON SEEKING CONTENTMENT IN CURRENT CIRCUMSTANCES</vt:lpstr>
      <vt:lpstr>What of the vexing question regarding Non-CITIZENS who are fellow believers?</vt:lpstr>
      <vt:lpstr>Conclusion</vt:lpstr>
      <vt:lpstr>PowerPoint Presentation</vt:lpstr>
      <vt:lpstr>NEXT TOPIC- POVERTY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Topics</dc:title>
  <dc:creator>Chris Polski</dc:creator>
  <cp:lastModifiedBy>Christopher Polski</cp:lastModifiedBy>
  <cp:revision>18</cp:revision>
  <dcterms:created xsi:type="dcterms:W3CDTF">2019-01-12T17:26:59Z</dcterms:created>
  <dcterms:modified xsi:type="dcterms:W3CDTF">2019-01-27T13:59:54Z</dcterms:modified>
</cp:coreProperties>
</file>